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charts/chart3.xml" ContentType="application/vnd.openxmlformats-officedocument.drawingml.chart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tags/tag5.xml" ContentType="application/vnd.openxmlformats-officedocument.presentationml.tags+xml"/>
  <Override PartName="/ppt/notesSlides/notesSlide102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diagrams/colors1.xml" ContentType="application/vnd.openxmlformats-officedocument.drawingml.diagramColors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2.xml" ContentType="application/vnd.openxmlformats-officedocument.presentationml.tags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slides/slide138.xml" ContentType="application/vnd.openxmlformats-officedocument.presentationml.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tags/tag3.xml" ContentType="application/vnd.openxmlformats-officedocument.presentationml.tags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slides/slide139.xml" ContentType="application/vnd.openxmlformats-officedocument.presentationml.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diagrams/data1.xml" ContentType="application/vnd.openxmlformats-officedocument.drawingml.diagramData+xml"/>
  <Override PartName="/ppt/charts/chart2.xml" ContentType="application/vnd.openxmlformats-officedocument.drawingml.chart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67.xml" ContentType="application/vnd.openxmlformats-officedocument.presentationml.notesSlide+xml"/>
  <Override PartName="/ppt/tags/tag4.xml" ContentType="application/vnd.openxmlformats-officedocument.presentationml.tags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slides/slide51.xml" ContentType="application/vnd.openxmlformats-officedocument.presentationml.slide+xml"/>
  <Override PartName="/ppt/slideLayouts/slideLayout14.xml" ContentType="application/vnd.openxmlformats-officedocument.presentationml.slideLayout+xml"/>
  <Override PartName="/ppt/notesSlides/notesSlide53.xml" ContentType="application/vnd.openxmlformats-officedocument.presentationml.notesSlide+xml"/>
  <Override PartName="/ppt/tags/tag1.xml" ContentType="application/vnd.openxmlformats-officedocument.presentationml.tags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Default Extension="gif" ContentType="image/gif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charts/chart4.xml" ContentType="application/vnd.openxmlformats-officedocument.drawingml.chart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slides/slide140.xml" ContentType="application/vnd.openxmlformats-officedocument.presentationml.slide+xml"/>
  <Override PartName="/ppt/theme/theme3.xml" ContentType="application/vnd.openxmlformats-officedocument.them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4"/>
  </p:notesMasterIdLst>
  <p:handoutMasterIdLst>
    <p:handoutMasterId r:id="rId145"/>
  </p:handoutMasterIdLst>
  <p:sldIdLst>
    <p:sldId id="258" r:id="rId2"/>
    <p:sldId id="454" r:id="rId3"/>
    <p:sldId id="420" r:id="rId4"/>
    <p:sldId id="421" r:id="rId5"/>
    <p:sldId id="439" r:id="rId6"/>
    <p:sldId id="457" r:id="rId7"/>
    <p:sldId id="363" r:id="rId8"/>
    <p:sldId id="364" r:id="rId9"/>
    <p:sldId id="365" r:id="rId10"/>
    <p:sldId id="366" r:id="rId11"/>
    <p:sldId id="462" r:id="rId12"/>
    <p:sldId id="463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58" r:id="rId21"/>
    <p:sldId id="440" r:id="rId22"/>
    <p:sldId id="441" r:id="rId23"/>
    <p:sldId id="442" r:id="rId24"/>
    <p:sldId id="459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460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1" r:id="rId51"/>
    <p:sldId id="392" r:id="rId52"/>
    <p:sldId id="393" r:id="rId53"/>
    <p:sldId id="394" r:id="rId54"/>
    <p:sldId id="395" r:id="rId55"/>
    <p:sldId id="396" r:id="rId56"/>
    <p:sldId id="397" r:id="rId57"/>
    <p:sldId id="398" r:id="rId58"/>
    <p:sldId id="399" r:id="rId59"/>
    <p:sldId id="400" r:id="rId60"/>
    <p:sldId id="401" r:id="rId61"/>
    <p:sldId id="402" r:id="rId62"/>
    <p:sldId id="403" r:id="rId63"/>
    <p:sldId id="461" r:id="rId64"/>
    <p:sldId id="443" r:id="rId65"/>
    <p:sldId id="444" r:id="rId66"/>
    <p:sldId id="445" r:id="rId67"/>
    <p:sldId id="446" r:id="rId68"/>
    <p:sldId id="447" r:id="rId69"/>
    <p:sldId id="448" r:id="rId70"/>
    <p:sldId id="449" r:id="rId71"/>
    <p:sldId id="472" r:id="rId72"/>
    <p:sldId id="473" r:id="rId73"/>
    <p:sldId id="474" r:id="rId74"/>
    <p:sldId id="475" r:id="rId75"/>
    <p:sldId id="476" r:id="rId76"/>
    <p:sldId id="477" r:id="rId77"/>
    <p:sldId id="404" r:id="rId78"/>
    <p:sldId id="405" r:id="rId79"/>
    <p:sldId id="406" r:id="rId80"/>
    <p:sldId id="407" r:id="rId81"/>
    <p:sldId id="408" r:id="rId82"/>
    <p:sldId id="409" r:id="rId83"/>
    <p:sldId id="455" r:id="rId84"/>
    <p:sldId id="413" r:id="rId85"/>
    <p:sldId id="450" r:id="rId86"/>
    <p:sldId id="478" r:id="rId87"/>
    <p:sldId id="479" r:id="rId88"/>
    <p:sldId id="480" r:id="rId89"/>
    <p:sldId id="481" r:id="rId90"/>
    <p:sldId id="482" r:id="rId91"/>
    <p:sldId id="483" r:id="rId92"/>
    <p:sldId id="484" r:id="rId93"/>
    <p:sldId id="485" r:id="rId94"/>
    <p:sldId id="486" r:id="rId95"/>
    <p:sldId id="487" r:id="rId96"/>
    <p:sldId id="488" r:id="rId97"/>
    <p:sldId id="489" r:id="rId98"/>
    <p:sldId id="490" r:id="rId99"/>
    <p:sldId id="491" r:id="rId100"/>
    <p:sldId id="492" r:id="rId101"/>
    <p:sldId id="493" r:id="rId102"/>
    <p:sldId id="494" r:id="rId103"/>
    <p:sldId id="495" r:id="rId104"/>
    <p:sldId id="496" r:id="rId105"/>
    <p:sldId id="497" r:id="rId106"/>
    <p:sldId id="498" r:id="rId107"/>
    <p:sldId id="499" r:id="rId108"/>
    <p:sldId id="500" r:id="rId109"/>
    <p:sldId id="501" r:id="rId110"/>
    <p:sldId id="502" r:id="rId111"/>
    <p:sldId id="503" r:id="rId112"/>
    <p:sldId id="504" r:id="rId113"/>
    <p:sldId id="505" r:id="rId114"/>
    <p:sldId id="506" r:id="rId115"/>
    <p:sldId id="507" r:id="rId116"/>
    <p:sldId id="508" r:id="rId117"/>
    <p:sldId id="509" r:id="rId118"/>
    <p:sldId id="510" r:id="rId119"/>
    <p:sldId id="511" r:id="rId120"/>
    <p:sldId id="512" r:id="rId121"/>
    <p:sldId id="513" r:id="rId122"/>
    <p:sldId id="514" r:id="rId123"/>
    <p:sldId id="515" r:id="rId124"/>
    <p:sldId id="339" r:id="rId125"/>
    <p:sldId id="451" r:id="rId126"/>
    <p:sldId id="452" r:id="rId127"/>
    <p:sldId id="414" r:id="rId128"/>
    <p:sldId id="415" r:id="rId129"/>
    <p:sldId id="416" r:id="rId130"/>
    <p:sldId id="417" r:id="rId131"/>
    <p:sldId id="418" r:id="rId132"/>
    <p:sldId id="419" r:id="rId133"/>
    <p:sldId id="431" r:id="rId134"/>
    <p:sldId id="453" r:id="rId135"/>
    <p:sldId id="433" r:id="rId136"/>
    <p:sldId id="434" r:id="rId137"/>
    <p:sldId id="435" r:id="rId138"/>
    <p:sldId id="436" r:id="rId139"/>
    <p:sldId id="437" r:id="rId140"/>
    <p:sldId id="438" r:id="rId141"/>
    <p:sldId id="471" r:id="rId142"/>
    <p:sldId id="456" r:id="rId143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rre" initials="p" lastIdx="5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223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2" autoAdjust="0"/>
    <p:restoredTop sz="84053" autoAdjust="0"/>
  </p:normalViewPr>
  <p:slideViewPr>
    <p:cSldViewPr>
      <p:cViewPr>
        <p:scale>
          <a:sx n="66" d="100"/>
          <a:sy n="66" d="100"/>
        </p:scale>
        <p:origin x="-128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03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Microsoft_Office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style val="8"/>
  <c:chart>
    <c:view3D>
      <c:rAngAx val="1"/>
    </c:view3D>
    <c:plotArea>
      <c:layout>
        <c:manualLayout>
          <c:layoutTarget val="inner"/>
          <c:xMode val="edge"/>
          <c:yMode val="edge"/>
          <c:x val="0.15603048050739268"/>
          <c:y val="0.12125388845683822"/>
          <c:w val="0.7980782016963166"/>
          <c:h val="0.75749222308632369"/>
        </c:manualLayout>
      </c:layout>
      <c:bar3DChart>
        <c:barDir val="col"/>
        <c:grouping val="clustered"/>
        <c:ser>
          <c:idx val="0"/>
          <c:order val="0"/>
          <c:tx>
            <c:strRef>
              <c:f>'Feuil1'!$B$1</c:f>
              <c:strCache>
                <c:ptCount val="1"/>
                <c:pt idx="0">
                  <c:v>Série 1</c:v>
                </c:pt>
              </c:strCache>
            </c:strRef>
          </c:tx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'Feuil1'!$C$1</c:f>
              <c:strCache>
                <c:ptCount val="1"/>
                <c:pt idx="0">
                  <c:v>Série 2</c:v>
                </c:pt>
              </c:strCache>
            </c:strRef>
          </c:tx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'Feuil1'!$D$1</c:f>
              <c:strCache>
                <c:ptCount val="1"/>
                <c:pt idx="0">
                  <c:v>Série 3</c:v>
                </c:pt>
              </c:strCache>
            </c:strRef>
          </c:tx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shape val="box"/>
        <c:axId val="98059776"/>
        <c:axId val="98061312"/>
        <c:axId val="0"/>
      </c:bar3DChart>
      <c:catAx>
        <c:axId val="98059776"/>
        <c:scaling>
          <c:orientation val="minMax"/>
        </c:scaling>
        <c:delete val="1"/>
        <c:axPos val="b"/>
        <c:tickLblPos val="none"/>
        <c:crossAx val="98061312"/>
        <c:crosses val="autoZero"/>
        <c:auto val="1"/>
        <c:lblAlgn val="ctr"/>
        <c:lblOffset val="100"/>
      </c:catAx>
      <c:valAx>
        <c:axId val="98061312"/>
        <c:scaling>
          <c:orientation val="minMax"/>
        </c:scaling>
        <c:delete val="1"/>
        <c:axPos val="l"/>
        <c:majorGridlines/>
        <c:numFmt formatCode="General" sourceLinked="1"/>
        <c:tickLblPos val="none"/>
        <c:crossAx val="98059776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fr-FR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fr-FR"/>
  <c:style val="18"/>
  <c:chart>
    <c:autoTitleDeleted val="1"/>
    <c:view3D>
      <c:perspective val="30"/>
    </c:view3D>
    <c:plotArea>
      <c:layout>
        <c:manualLayout>
          <c:layoutTarget val="inner"/>
          <c:xMode val="edge"/>
          <c:yMode val="edge"/>
          <c:x val="0.12011464477758334"/>
          <c:y val="1.2959017476522632E-2"/>
          <c:w val="0.76150247450335262"/>
          <c:h val="0.72460863633668837"/>
        </c:manualLayout>
      </c:layout>
      <c:bar3DChart>
        <c:barDir val="col"/>
        <c:grouping val="clustered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dPt>
            <c:idx val="6"/>
            <c:spPr>
              <a:solidFill>
                <a:schemeClr val="accent2"/>
              </a:solidFill>
            </c:spPr>
          </c:dPt>
          <c:dPt>
            <c:idx val="7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dLbls>
            <c:dLbl>
              <c:idx val="4"/>
              <c:layout>
                <c:manualLayout>
                  <c:x val="-2.6092990641341012E-4"/>
                  <c:y val="-4.0206364568628984E-3"/>
                </c:manualLayout>
              </c:layout>
              <c:showVal val="1"/>
            </c:dLbl>
            <c:dLbl>
              <c:idx val="5"/>
              <c:layout>
                <c:manualLayout>
                  <c:x val="-2.145738563213461E-3"/>
                  <c:y val="-9.0659812502977589E-3"/>
                </c:manualLayout>
              </c:layout>
              <c:showVal val="1"/>
            </c:dLbl>
            <c:txPr>
              <a:bodyPr/>
              <a:lstStyle/>
              <a:p>
                <a:pPr>
                  <a:defRPr sz="2000"/>
                </a:pPr>
                <a:endParaRPr lang="fr-FR"/>
              </a:p>
            </c:txPr>
            <c:showVal val="1"/>
          </c:dLbls>
          <c:cat>
            <c:strRef>
              <c:f>Feuil1!$A$2:$A$9</c:f>
              <c:strCache>
                <c:ptCount val="8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  <c:pt idx="6">
                  <c:v>Estimé</c:v>
                </c:pt>
                <c:pt idx="7">
                  <c:v>Total </c:v>
                </c:pt>
              </c:strCache>
            </c:strRef>
          </c:cat>
          <c:val>
            <c:numRef>
              <c:f>Feuil1!$B$2:$B$9</c:f>
              <c:numCache>
                <c:formatCode>0</c:formatCode>
                <c:ptCount val="8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  <c:pt idx="6">
                  <c:v>1020</c:v>
                </c:pt>
                <c:pt idx="7">
                  <c:v>1220</c:v>
                </c:pt>
              </c:numCache>
            </c:numRef>
          </c:val>
        </c:ser>
        <c:dLbls>
          <c:showVal val="1"/>
        </c:dLbls>
        <c:shape val="box"/>
        <c:axId val="106533248"/>
        <c:axId val="106534784"/>
        <c:axId val="0"/>
      </c:bar3DChart>
      <c:catAx>
        <c:axId val="106533248"/>
        <c:scaling>
          <c:orientation val="minMax"/>
        </c:scaling>
        <c:axPos val="b"/>
        <c:majorTickMark val="none"/>
        <c:tickLblPos val="nextTo"/>
        <c:txPr>
          <a:bodyPr/>
          <a:lstStyle/>
          <a:p>
            <a:pPr>
              <a:defRPr sz="1600"/>
            </a:pPr>
            <a:endParaRPr lang="fr-FR"/>
          </a:p>
        </c:txPr>
        <c:crossAx val="106534784"/>
        <c:crosses val="autoZero"/>
        <c:auto val="1"/>
        <c:lblAlgn val="ctr"/>
        <c:lblOffset val="100"/>
      </c:catAx>
      <c:valAx>
        <c:axId val="106534784"/>
        <c:scaling>
          <c:orientation val="minMax"/>
        </c:scaling>
        <c:delete val="1"/>
        <c:axPos val="l"/>
        <c:numFmt formatCode="0" sourceLinked="1"/>
        <c:majorTickMark val="none"/>
        <c:tickLblPos val="none"/>
        <c:crossAx val="106533248"/>
        <c:crosses val="autoZero"/>
        <c:crossBetween val="between"/>
      </c:valAx>
    </c:plotArea>
    <c:plotVisOnly val="1"/>
    <c:dispBlanksAs val="gap"/>
  </c:chart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Temps de travail</a:t>
            </a:r>
            <a:r>
              <a:rPr lang="en-US" baseline="0" dirty="0" smtClean="0"/>
              <a:t> total</a:t>
            </a:r>
            <a:endParaRPr lang="en-US" dirty="0"/>
          </a:p>
        </c:rich>
      </c:tx>
      <c:layout>
        <c:manualLayout>
          <c:xMode val="edge"/>
          <c:yMode val="edge"/>
          <c:x val="0.28807563685621895"/>
          <c:y val="2.7338232259907645E-3"/>
        </c:manualLayout>
      </c:layout>
    </c:title>
    <c:view3D>
      <c:rotX val="30"/>
      <c:perspective val="30"/>
    </c:view3D>
    <c:plotArea>
      <c:layout>
        <c:manualLayout>
          <c:layoutTarget val="inner"/>
          <c:xMode val="edge"/>
          <c:yMode val="edge"/>
          <c:x val="0.19212075367140488"/>
          <c:y val="0.14487303990032854"/>
          <c:w val="0.66038205600683864"/>
          <c:h val="0.56652881822654644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explosion val="25"/>
          <c:dLbls>
            <c:showPercent val="1"/>
            <c:showLeaderLines val="1"/>
          </c:dLbls>
          <c:cat>
            <c:strRef>
              <c:f>Feuil1!$A$2:$A$7</c:f>
              <c:strCache>
                <c:ptCount val="6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</c:numCache>
            </c:numRef>
          </c:val>
        </c:ser>
        <c:dLbls>
          <c:showPercent val="1"/>
        </c:dLbls>
      </c:pie3DChart>
    </c:plotArea>
    <c:plotVisOnly val="1"/>
    <c:dispBlanksAs val="zero"/>
  </c:chart>
  <c:txPr>
    <a:bodyPr/>
    <a:lstStyle/>
    <a:p>
      <a:pPr>
        <a:defRPr sz="1800"/>
      </a:pPr>
      <a:endParaRPr lang="fr-FR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fr-FR"/>
  <c:chart>
    <c:autoTitleDeleted val="1"/>
    <c:view3D>
      <c:rotX val="30"/>
      <c:perspective val="30"/>
    </c:view3D>
    <c:plotArea>
      <c:layout>
        <c:manualLayout>
          <c:layoutTarget val="inner"/>
          <c:xMode val="edge"/>
          <c:yMode val="edge"/>
          <c:x val="8.3360809372435354E-2"/>
          <c:y val="0.58993604801735156"/>
          <c:w val="0.40088914851754831"/>
          <c:h val="0.33947131746243736"/>
        </c:manualLayout>
      </c:layout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explosion val="25"/>
          <c:dLbls>
            <c:showPercent val="1"/>
            <c:showLeaderLines val="1"/>
          </c:dLbls>
          <c:cat>
            <c:strRef>
              <c:f>Feuil1!$A$2:$A$7</c:f>
              <c:strCache>
                <c:ptCount val="6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</c:numCache>
            </c:numRef>
          </c:val>
        </c:ser>
        <c:dLbls>
          <c:showPercent val="1"/>
        </c:dLbls>
      </c:pie3DChart>
    </c:plotArea>
    <c:legend>
      <c:legendPos val="t"/>
      <c:layout>
        <c:manualLayout>
          <c:xMode val="edge"/>
          <c:yMode val="edge"/>
          <c:x val="9.4942025411810663E-4"/>
          <c:y val="2.140213824109034E-2"/>
          <c:w val="0.98956856955380557"/>
          <c:h val="0.26032485867132843"/>
        </c:manualLayout>
      </c:layout>
    </c:legend>
    <c:plotVisOnly val="1"/>
    <c:dispBlanksAs val="zero"/>
  </c:chart>
  <c:txPr>
    <a:bodyPr/>
    <a:lstStyle/>
    <a:p>
      <a:pPr>
        <a:defRPr sz="1800"/>
      </a:pPr>
      <a:endParaRPr lang="fr-FR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22320-9FEA-435E-9EAA-225815222B9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E07ADB1-B906-4D67-80EA-8C9DDB324614}">
      <dgm:prSet phldrT="[Texte]"/>
      <dgm:spPr/>
      <dgm:t>
        <a:bodyPr/>
        <a:lstStyle/>
        <a:p>
          <a:r>
            <a:rPr lang="fr-FR" dirty="0" smtClean="0"/>
            <a:t>Directeur de Projet</a:t>
          </a:r>
          <a:endParaRPr lang="fr-FR" dirty="0"/>
        </a:p>
      </dgm:t>
    </dgm:pt>
    <dgm:pt modelId="{52BEA3BD-13FC-48EB-9249-52AAC1A50C87}" type="parTrans" cxnId="{BDBEE352-C729-4021-96F5-E01ED61EF32C}">
      <dgm:prSet/>
      <dgm:spPr/>
      <dgm:t>
        <a:bodyPr/>
        <a:lstStyle/>
        <a:p>
          <a:endParaRPr lang="fr-FR"/>
        </a:p>
      </dgm:t>
    </dgm:pt>
    <dgm:pt modelId="{9BF675F1-EED2-4D51-AD23-70968786F90B}" type="sibTrans" cxnId="{BDBEE352-C729-4021-96F5-E01ED61EF32C}">
      <dgm:prSet/>
      <dgm:spPr/>
      <dgm:t>
        <a:bodyPr/>
        <a:lstStyle/>
        <a:p>
          <a:endParaRPr lang="fr-FR"/>
        </a:p>
      </dgm:t>
    </dgm:pt>
    <dgm:pt modelId="{37B1F2E6-F4E1-4FED-AD6A-895DB87910C5}">
      <dgm:prSet phldrT="[Texte]"/>
      <dgm:spPr/>
      <dgm:t>
        <a:bodyPr/>
        <a:lstStyle/>
        <a:p>
          <a:r>
            <a:rPr lang="fr-FR" dirty="0" smtClean="0"/>
            <a:t>Restitution</a:t>
          </a:r>
          <a:endParaRPr lang="fr-FR" dirty="0"/>
        </a:p>
      </dgm:t>
    </dgm:pt>
    <dgm:pt modelId="{EFEB1FAA-702D-4440-B4F4-703531A6B7CD}" type="parTrans" cxnId="{E549E459-FC08-4D88-8CF4-25BA9D83E717}">
      <dgm:prSet/>
      <dgm:spPr/>
      <dgm:t>
        <a:bodyPr/>
        <a:lstStyle/>
        <a:p>
          <a:endParaRPr lang="fr-FR"/>
        </a:p>
      </dgm:t>
    </dgm:pt>
    <dgm:pt modelId="{12F32DF2-A5A2-4475-801F-FA20CCEA1B9C}" type="sibTrans" cxnId="{E549E459-FC08-4D88-8CF4-25BA9D83E717}">
      <dgm:prSet/>
      <dgm:spPr/>
      <dgm:t>
        <a:bodyPr/>
        <a:lstStyle/>
        <a:p>
          <a:endParaRPr lang="fr-FR"/>
        </a:p>
      </dgm:t>
    </dgm:pt>
    <dgm:pt modelId="{BA0D63ED-C99E-406C-B6F0-EF09A041E500}">
      <dgm:prSet phldrT="[Texte]"/>
      <dgm:spPr/>
      <dgm:t>
        <a:bodyPr/>
        <a:lstStyle/>
        <a:p>
          <a:r>
            <a:rPr lang="fr-FR" dirty="0" smtClean="0"/>
            <a:t>Alimentation</a:t>
          </a:r>
          <a:endParaRPr lang="fr-FR" dirty="0"/>
        </a:p>
      </dgm:t>
    </dgm:pt>
    <dgm:pt modelId="{8EF6DA38-444D-44E8-A26A-BCDCFDD5B2D1}" type="parTrans" cxnId="{7384DF07-8D79-4085-AB97-4D52255D228A}">
      <dgm:prSet/>
      <dgm:spPr/>
      <dgm:t>
        <a:bodyPr/>
        <a:lstStyle/>
        <a:p>
          <a:endParaRPr lang="fr-FR"/>
        </a:p>
      </dgm:t>
    </dgm:pt>
    <dgm:pt modelId="{76605CFF-D723-41B1-858F-31C8F3D49B9F}" type="sibTrans" cxnId="{7384DF07-8D79-4085-AB97-4D52255D228A}">
      <dgm:prSet/>
      <dgm:spPr/>
      <dgm:t>
        <a:bodyPr/>
        <a:lstStyle/>
        <a:p>
          <a:endParaRPr lang="fr-FR"/>
        </a:p>
      </dgm:t>
    </dgm:pt>
    <dgm:pt modelId="{04AF7BAC-F7B3-4A8A-960E-ECFB7E105AA1}">
      <dgm:prSet phldrT="[Texte]"/>
      <dgm:spPr/>
      <dgm:t>
        <a:bodyPr/>
        <a:lstStyle/>
        <a:p>
          <a:r>
            <a:rPr lang="fr-FR" dirty="0" smtClean="0"/>
            <a:t>Recette</a:t>
          </a:r>
          <a:endParaRPr lang="fr-FR" dirty="0"/>
        </a:p>
      </dgm:t>
    </dgm:pt>
    <dgm:pt modelId="{9ABFD6AF-1D59-4566-996D-51156EE89DBB}" type="parTrans" cxnId="{9822BC4B-C4F9-4234-A1F4-94F3113A0916}">
      <dgm:prSet/>
      <dgm:spPr/>
      <dgm:t>
        <a:bodyPr/>
        <a:lstStyle/>
        <a:p>
          <a:endParaRPr lang="fr-FR"/>
        </a:p>
      </dgm:t>
    </dgm:pt>
    <dgm:pt modelId="{7789E255-8F12-4C6C-89AF-A243C8C17AC7}" type="sibTrans" cxnId="{9822BC4B-C4F9-4234-A1F4-94F3113A0916}">
      <dgm:prSet/>
      <dgm:spPr/>
      <dgm:t>
        <a:bodyPr/>
        <a:lstStyle/>
        <a:p>
          <a:endParaRPr lang="fr-FR"/>
        </a:p>
      </dgm:t>
    </dgm:pt>
    <dgm:pt modelId="{BAA3C97B-003A-4A9F-A0D2-0333D22CCDCF}">
      <dgm:prSet phldrT="[Texte]"/>
      <dgm:spPr/>
      <dgm:t>
        <a:bodyPr/>
        <a:lstStyle/>
        <a:p>
          <a:r>
            <a:rPr lang="fr-FR" dirty="0" smtClean="0"/>
            <a:t>SGBD</a:t>
          </a:r>
          <a:endParaRPr lang="fr-FR" dirty="0"/>
        </a:p>
      </dgm:t>
    </dgm:pt>
    <dgm:pt modelId="{01AD9AFB-DB69-475E-ABFE-EFCCCEF15C57}" type="parTrans" cxnId="{396AB26A-C346-44C8-A0E9-F2492A9F0AC4}">
      <dgm:prSet/>
      <dgm:spPr/>
      <dgm:t>
        <a:bodyPr/>
        <a:lstStyle/>
        <a:p>
          <a:endParaRPr lang="fr-FR"/>
        </a:p>
      </dgm:t>
    </dgm:pt>
    <dgm:pt modelId="{EE2337DC-0407-4E4E-BB11-0CDF2C455720}" type="sibTrans" cxnId="{396AB26A-C346-44C8-A0E9-F2492A9F0AC4}">
      <dgm:prSet/>
      <dgm:spPr/>
      <dgm:t>
        <a:bodyPr/>
        <a:lstStyle/>
        <a:p>
          <a:endParaRPr lang="fr-FR"/>
        </a:p>
      </dgm:t>
    </dgm:pt>
    <dgm:pt modelId="{3F6C0180-1980-4DF0-BF8A-21786D283D1F}" type="pres">
      <dgm:prSet presAssocID="{F0222320-9FEA-435E-9EAA-225815222B9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29E11151-ACB3-45F2-A665-75A95DD3EBDE}" type="pres">
      <dgm:prSet presAssocID="{5E07ADB1-B906-4D67-80EA-8C9DDB324614}" presName="hierRoot1" presStyleCnt="0">
        <dgm:presLayoutVars>
          <dgm:hierBranch val="init"/>
        </dgm:presLayoutVars>
      </dgm:prSet>
      <dgm:spPr/>
    </dgm:pt>
    <dgm:pt modelId="{34C0312C-02B3-437F-8E83-B8C8893B7F28}" type="pres">
      <dgm:prSet presAssocID="{5E07ADB1-B906-4D67-80EA-8C9DDB324614}" presName="rootComposite1" presStyleCnt="0"/>
      <dgm:spPr/>
    </dgm:pt>
    <dgm:pt modelId="{B6CB4E25-31F5-49F1-B748-00ACFC995C86}" type="pres">
      <dgm:prSet presAssocID="{5E07ADB1-B906-4D67-80EA-8C9DDB32461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E1DCA8C-A6E1-4757-8040-8B4C28444F41}" type="pres">
      <dgm:prSet presAssocID="{5E07ADB1-B906-4D67-80EA-8C9DDB324614}" presName="topArc1" presStyleLbl="parChTrans1D1" presStyleIdx="0" presStyleCnt="10"/>
      <dgm:spPr/>
    </dgm:pt>
    <dgm:pt modelId="{D39D740A-AAC0-45BB-ACD1-30619E77FEFE}" type="pres">
      <dgm:prSet presAssocID="{5E07ADB1-B906-4D67-80EA-8C9DDB324614}" presName="bottomArc1" presStyleLbl="parChTrans1D1" presStyleIdx="1" presStyleCnt="10"/>
      <dgm:spPr/>
    </dgm:pt>
    <dgm:pt modelId="{33939122-5C39-4F18-A1E1-18712D5E9F52}" type="pres">
      <dgm:prSet presAssocID="{5E07ADB1-B906-4D67-80EA-8C9DDB324614}" presName="topConnNode1" presStyleLbl="node1" presStyleIdx="0" presStyleCnt="0"/>
      <dgm:spPr/>
      <dgm:t>
        <a:bodyPr/>
        <a:lstStyle/>
        <a:p>
          <a:endParaRPr lang="fr-FR"/>
        </a:p>
      </dgm:t>
    </dgm:pt>
    <dgm:pt modelId="{A136442B-A38A-49F1-B650-1BB9E4E40B5F}" type="pres">
      <dgm:prSet presAssocID="{5E07ADB1-B906-4D67-80EA-8C9DDB324614}" presName="hierChild2" presStyleCnt="0"/>
      <dgm:spPr/>
    </dgm:pt>
    <dgm:pt modelId="{F312BCE6-E98F-48FD-8468-9E6BF41E4915}" type="pres">
      <dgm:prSet presAssocID="{EFEB1FAA-702D-4440-B4F4-703531A6B7CD}" presName="Name28" presStyleLbl="parChTrans1D2" presStyleIdx="0" presStyleCnt="4"/>
      <dgm:spPr/>
      <dgm:t>
        <a:bodyPr/>
        <a:lstStyle/>
        <a:p>
          <a:endParaRPr lang="fr-FR"/>
        </a:p>
      </dgm:t>
    </dgm:pt>
    <dgm:pt modelId="{157A316E-120E-4317-A210-AE24F741ABE6}" type="pres">
      <dgm:prSet presAssocID="{37B1F2E6-F4E1-4FED-AD6A-895DB87910C5}" presName="hierRoot2" presStyleCnt="0">
        <dgm:presLayoutVars>
          <dgm:hierBranch val="init"/>
        </dgm:presLayoutVars>
      </dgm:prSet>
      <dgm:spPr/>
    </dgm:pt>
    <dgm:pt modelId="{A7B6F614-B370-4159-8F4A-3C920E7E3267}" type="pres">
      <dgm:prSet presAssocID="{37B1F2E6-F4E1-4FED-AD6A-895DB87910C5}" presName="rootComposite2" presStyleCnt="0"/>
      <dgm:spPr/>
    </dgm:pt>
    <dgm:pt modelId="{2E3AE197-963D-4BB6-8E58-147DCC45F93F}" type="pres">
      <dgm:prSet presAssocID="{37B1F2E6-F4E1-4FED-AD6A-895DB87910C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D928650-DBBC-409E-AC39-445A69A73E35}" type="pres">
      <dgm:prSet presAssocID="{37B1F2E6-F4E1-4FED-AD6A-895DB87910C5}" presName="topArc2" presStyleLbl="parChTrans1D1" presStyleIdx="2" presStyleCnt="10"/>
      <dgm:spPr/>
    </dgm:pt>
    <dgm:pt modelId="{DFB546D4-3483-4609-A2A3-E629D7546E06}" type="pres">
      <dgm:prSet presAssocID="{37B1F2E6-F4E1-4FED-AD6A-895DB87910C5}" presName="bottomArc2" presStyleLbl="parChTrans1D1" presStyleIdx="3" presStyleCnt="10"/>
      <dgm:spPr/>
    </dgm:pt>
    <dgm:pt modelId="{11480FF7-ABAB-4FCF-8EF2-0583BC595C26}" type="pres">
      <dgm:prSet presAssocID="{37B1F2E6-F4E1-4FED-AD6A-895DB87910C5}" presName="topConnNode2" presStyleLbl="node2" presStyleIdx="0" presStyleCnt="0"/>
      <dgm:spPr/>
      <dgm:t>
        <a:bodyPr/>
        <a:lstStyle/>
        <a:p>
          <a:endParaRPr lang="fr-FR"/>
        </a:p>
      </dgm:t>
    </dgm:pt>
    <dgm:pt modelId="{A1BB52D5-ABDF-46F9-B3A8-A51A2FA8F6AF}" type="pres">
      <dgm:prSet presAssocID="{37B1F2E6-F4E1-4FED-AD6A-895DB87910C5}" presName="hierChild4" presStyleCnt="0"/>
      <dgm:spPr/>
    </dgm:pt>
    <dgm:pt modelId="{E9506E45-DA55-4BA4-B2E3-F1372C6D7FEF}" type="pres">
      <dgm:prSet presAssocID="{37B1F2E6-F4E1-4FED-AD6A-895DB87910C5}" presName="hierChild5" presStyleCnt="0"/>
      <dgm:spPr/>
    </dgm:pt>
    <dgm:pt modelId="{7AC778B5-DDDE-43CA-95F3-DA4F741B2ED9}" type="pres">
      <dgm:prSet presAssocID="{8EF6DA38-444D-44E8-A26A-BCDCFDD5B2D1}" presName="Name28" presStyleLbl="parChTrans1D2" presStyleIdx="1" presStyleCnt="4"/>
      <dgm:spPr/>
      <dgm:t>
        <a:bodyPr/>
        <a:lstStyle/>
        <a:p>
          <a:endParaRPr lang="fr-FR"/>
        </a:p>
      </dgm:t>
    </dgm:pt>
    <dgm:pt modelId="{57672FB9-8B08-4D4F-A3AB-0D3135FD8ABD}" type="pres">
      <dgm:prSet presAssocID="{BA0D63ED-C99E-406C-B6F0-EF09A041E500}" presName="hierRoot2" presStyleCnt="0">
        <dgm:presLayoutVars>
          <dgm:hierBranch val="init"/>
        </dgm:presLayoutVars>
      </dgm:prSet>
      <dgm:spPr/>
    </dgm:pt>
    <dgm:pt modelId="{C58ACBA1-A881-456A-83C0-37AAE67AF8AF}" type="pres">
      <dgm:prSet presAssocID="{BA0D63ED-C99E-406C-B6F0-EF09A041E500}" presName="rootComposite2" presStyleCnt="0"/>
      <dgm:spPr/>
    </dgm:pt>
    <dgm:pt modelId="{6D106C13-983D-41D1-8D42-5EAC09C471B0}" type="pres">
      <dgm:prSet presAssocID="{BA0D63ED-C99E-406C-B6F0-EF09A041E50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AAFC94B-7062-4FE8-BD17-18B25BF16B1C}" type="pres">
      <dgm:prSet presAssocID="{BA0D63ED-C99E-406C-B6F0-EF09A041E500}" presName="topArc2" presStyleLbl="parChTrans1D1" presStyleIdx="4" presStyleCnt="10"/>
      <dgm:spPr/>
    </dgm:pt>
    <dgm:pt modelId="{DDFB1E99-290E-4B23-81FC-2EC232BCA7BC}" type="pres">
      <dgm:prSet presAssocID="{BA0D63ED-C99E-406C-B6F0-EF09A041E500}" presName="bottomArc2" presStyleLbl="parChTrans1D1" presStyleIdx="5" presStyleCnt="10"/>
      <dgm:spPr/>
    </dgm:pt>
    <dgm:pt modelId="{6A5FDCD2-ADCB-48E0-870B-991A4DFBA1B0}" type="pres">
      <dgm:prSet presAssocID="{BA0D63ED-C99E-406C-B6F0-EF09A041E500}" presName="topConnNode2" presStyleLbl="node2" presStyleIdx="0" presStyleCnt="0"/>
      <dgm:spPr/>
      <dgm:t>
        <a:bodyPr/>
        <a:lstStyle/>
        <a:p>
          <a:endParaRPr lang="fr-FR"/>
        </a:p>
      </dgm:t>
    </dgm:pt>
    <dgm:pt modelId="{C55546E9-E158-4D23-8378-F6DF65137081}" type="pres">
      <dgm:prSet presAssocID="{BA0D63ED-C99E-406C-B6F0-EF09A041E500}" presName="hierChild4" presStyleCnt="0"/>
      <dgm:spPr/>
    </dgm:pt>
    <dgm:pt modelId="{3E1373AC-42B2-4B42-A642-C3DF3622D0CB}" type="pres">
      <dgm:prSet presAssocID="{BA0D63ED-C99E-406C-B6F0-EF09A041E500}" presName="hierChild5" presStyleCnt="0"/>
      <dgm:spPr/>
    </dgm:pt>
    <dgm:pt modelId="{3FA2CE57-C25F-49C4-A9E0-3C5E87209D0E}" type="pres">
      <dgm:prSet presAssocID="{01AD9AFB-DB69-475E-ABFE-EFCCCEF15C57}" presName="Name28" presStyleLbl="parChTrans1D2" presStyleIdx="2" presStyleCnt="4"/>
      <dgm:spPr/>
      <dgm:t>
        <a:bodyPr/>
        <a:lstStyle/>
        <a:p>
          <a:endParaRPr lang="fr-FR"/>
        </a:p>
      </dgm:t>
    </dgm:pt>
    <dgm:pt modelId="{B4ABD005-AE79-4035-B167-D7DF55936D9E}" type="pres">
      <dgm:prSet presAssocID="{BAA3C97B-003A-4A9F-A0D2-0333D22CCDCF}" presName="hierRoot2" presStyleCnt="0">
        <dgm:presLayoutVars>
          <dgm:hierBranch val="init"/>
        </dgm:presLayoutVars>
      </dgm:prSet>
      <dgm:spPr/>
    </dgm:pt>
    <dgm:pt modelId="{A9FFF472-FEC1-4BE0-B01F-A113CEC83E02}" type="pres">
      <dgm:prSet presAssocID="{BAA3C97B-003A-4A9F-A0D2-0333D22CCDCF}" presName="rootComposite2" presStyleCnt="0"/>
      <dgm:spPr/>
    </dgm:pt>
    <dgm:pt modelId="{8C6C92C5-DA14-45EB-A06E-7A823DBFDE22}" type="pres">
      <dgm:prSet presAssocID="{BAA3C97B-003A-4A9F-A0D2-0333D22CCDC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4A04024-2AE8-4C8F-9DF7-14A97D0E0961}" type="pres">
      <dgm:prSet presAssocID="{BAA3C97B-003A-4A9F-A0D2-0333D22CCDCF}" presName="topArc2" presStyleLbl="parChTrans1D1" presStyleIdx="6" presStyleCnt="10"/>
      <dgm:spPr/>
    </dgm:pt>
    <dgm:pt modelId="{26A310C2-6241-4EB9-AAA1-1D041AAE7B39}" type="pres">
      <dgm:prSet presAssocID="{BAA3C97B-003A-4A9F-A0D2-0333D22CCDCF}" presName="bottomArc2" presStyleLbl="parChTrans1D1" presStyleIdx="7" presStyleCnt="10"/>
      <dgm:spPr/>
    </dgm:pt>
    <dgm:pt modelId="{2FCB7D5F-3C98-452C-838F-E78A417C2947}" type="pres">
      <dgm:prSet presAssocID="{BAA3C97B-003A-4A9F-A0D2-0333D22CCDCF}" presName="topConnNode2" presStyleLbl="node2" presStyleIdx="0" presStyleCnt="0"/>
      <dgm:spPr/>
      <dgm:t>
        <a:bodyPr/>
        <a:lstStyle/>
        <a:p>
          <a:endParaRPr lang="fr-FR"/>
        </a:p>
      </dgm:t>
    </dgm:pt>
    <dgm:pt modelId="{67602037-5111-49AE-8912-1FC669ED7FE3}" type="pres">
      <dgm:prSet presAssocID="{BAA3C97B-003A-4A9F-A0D2-0333D22CCDCF}" presName="hierChild4" presStyleCnt="0"/>
      <dgm:spPr/>
    </dgm:pt>
    <dgm:pt modelId="{644C47C0-B270-485B-9EFA-F766D8836D60}" type="pres">
      <dgm:prSet presAssocID="{BAA3C97B-003A-4A9F-A0D2-0333D22CCDCF}" presName="hierChild5" presStyleCnt="0"/>
      <dgm:spPr/>
    </dgm:pt>
    <dgm:pt modelId="{5AD04797-F532-4F95-877E-88936D41484F}" type="pres">
      <dgm:prSet presAssocID="{9ABFD6AF-1D59-4566-996D-51156EE89DBB}" presName="Name28" presStyleLbl="parChTrans1D2" presStyleIdx="3" presStyleCnt="4"/>
      <dgm:spPr/>
      <dgm:t>
        <a:bodyPr/>
        <a:lstStyle/>
        <a:p>
          <a:endParaRPr lang="fr-FR"/>
        </a:p>
      </dgm:t>
    </dgm:pt>
    <dgm:pt modelId="{8CA9EDF2-C3CC-48FF-BC76-E7F675ED957A}" type="pres">
      <dgm:prSet presAssocID="{04AF7BAC-F7B3-4A8A-960E-ECFB7E105AA1}" presName="hierRoot2" presStyleCnt="0">
        <dgm:presLayoutVars>
          <dgm:hierBranch val="init"/>
        </dgm:presLayoutVars>
      </dgm:prSet>
      <dgm:spPr/>
    </dgm:pt>
    <dgm:pt modelId="{9EE55AB9-D933-4492-9DBF-BC6918E1270F}" type="pres">
      <dgm:prSet presAssocID="{04AF7BAC-F7B3-4A8A-960E-ECFB7E105AA1}" presName="rootComposite2" presStyleCnt="0"/>
      <dgm:spPr/>
    </dgm:pt>
    <dgm:pt modelId="{8D06F540-5C01-4870-9035-0914E72B8499}" type="pres">
      <dgm:prSet presAssocID="{04AF7BAC-F7B3-4A8A-960E-ECFB7E105AA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5CF519B-4B7B-4D02-AD3B-21C48C9BD6E7}" type="pres">
      <dgm:prSet presAssocID="{04AF7BAC-F7B3-4A8A-960E-ECFB7E105AA1}" presName="topArc2" presStyleLbl="parChTrans1D1" presStyleIdx="8" presStyleCnt="10"/>
      <dgm:spPr/>
    </dgm:pt>
    <dgm:pt modelId="{846B5118-9C60-460C-A93D-05D65AB7B72F}" type="pres">
      <dgm:prSet presAssocID="{04AF7BAC-F7B3-4A8A-960E-ECFB7E105AA1}" presName="bottomArc2" presStyleLbl="parChTrans1D1" presStyleIdx="9" presStyleCnt="10"/>
      <dgm:spPr/>
    </dgm:pt>
    <dgm:pt modelId="{F2DA131A-AA36-4F65-BB40-E9D691E59555}" type="pres">
      <dgm:prSet presAssocID="{04AF7BAC-F7B3-4A8A-960E-ECFB7E105AA1}" presName="topConnNode2" presStyleLbl="node2" presStyleIdx="0" presStyleCnt="0"/>
      <dgm:spPr/>
      <dgm:t>
        <a:bodyPr/>
        <a:lstStyle/>
        <a:p>
          <a:endParaRPr lang="fr-FR"/>
        </a:p>
      </dgm:t>
    </dgm:pt>
    <dgm:pt modelId="{21C5BF86-B5FA-460E-AFAE-AD8550A29879}" type="pres">
      <dgm:prSet presAssocID="{04AF7BAC-F7B3-4A8A-960E-ECFB7E105AA1}" presName="hierChild4" presStyleCnt="0"/>
      <dgm:spPr/>
    </dgm:pt>
    <dgm:pt modelId="{CE865D52-6690-4AF1-AF5F-C3F37392C9F7}" type="pres">
      <dgm:prSet presAssocID="{04AF7BAC-F7B3-4A8A-960E-ECFB7E105AA1}" presName="hierChild5" presStyleCnt="0"/>
      <dgm:spPr/>
    </dgm:pt>
    <dgm:pt modelId="{08915EB3-F983-4144-AE08-ABBF4B5F9685}" type="pres">
      <dgm:prSet presAssocID="{5E07ADB1-B906-4D67-80EA-8C9DDB324614}" presName="hierChild3" presStyleCnt="0"/>
      <dgm:spPr/>
    </dgm:pt>
  </dgm:ptLst>
  <dgm:cxnLst>
    <dgm:cxn modelId="{26B90076-D0C6-492A-B682-578B8E2AFEE7}" type="presOf" srcId="{04AF7BAC-F7B3-4A8A-960E-ECFB7E105AA1}" destId="{8D06F540-5C01-4870-9035-0914E72B8499}" srcOrd="0" destOrd="0" presId="urn:microsoft.com/office/officeart/2008/layout/HalfCircleOrganizationChart"/>
    <dgm:cxn modelId="{6F280D97-1121-43FA-B929-0EE64CA11264}" type="presOf" srcId="{37B1F2E6-F4E1-4FED-AD6A-895DB87910C5}" destId="{11480FF7-ABAB-4FCF-8EF2-0583BC595C26}" srcOrd="1" destOrd="0" presId="urn:microsoft.com/office/officeart/2008/layout/HalfCircleOrganizationChart"/>
    <dgm:cxn modelId="{DDB225A2-84C6-4DB7-8C65-3A91CF0021D2}" type="presOf" srcId="{8EF6DA38-444D-44E8-A26A-BCDCFDD5B2D1}" destId="{7AC778B5-DDDE-43CA-95F3-DA4F741B2ED9}" srcOrd="0" destOrd="0" presId="urn:microsoft.com/office/officeart/2008/layout/HalfCircleOrganizationChart"/>
    <dgm:cxn modelId="{A4C52874-1352-4A7D-B71D-3261C2A74EDD}" type="presOf" srcId="{9ABFD6AF-1D59-4566-996D-51156EE89DBB}" destId="{5AD04797-F532-4F95-877E-88936D41484F}" srcOrd="0" destOrd="0" presId="urn:microsoft.com/office/officeart/2008/layout/HalfCircleOrganizationChart"/>
    <dgm:cxn modelId="{5B495482-79BB-4A91-818C-1D050B19C05B}" type="presOf" srcId="{5E07ADB1-B906-4D67-80EA-8C9DDB324614}" destId="{33939122-5C39-4F18-A1E1-18712D5E9F52}" srcOrd="1" destOrd="0" presId="urn:microsoft.com/office/officeart/2008/layout/HalfCircleOrganizationChart"/>
    <dgm:cxn modelId="{DCF96471-64C0-4CB2-AC69-D64ACF9CEF4F}" type="presOf" srcId="{F0222320-9FEA-435E-9EAA-225815222B9F}" destId="{3F6C0180-1980-4DF0-BF8A-21786D283D1F}" srcOrd="0" destOrd="0" presId="urn:microsoft.com/office/officeart/2008/layout/HalfCircleOrganizationChart"/>
    <dgm:cxn modelId="{D4496B7E-0189-49AB-A250-0E317DE0EBA4}" type="presOf" srcId="{BAA3C97B-003A-4A9F-A0D2-0333D22CCDCF}" destId="{8C6C92C5-DA14-45EB-A06E-7A823DBFDE22}" srcOrd="0" destOrd="0" presId="urn:microsoft.com/office/officeart/2008/layout/HalfCircleOrganizationChart"/>
    <dgm:cxn modelId="{BDBEE352-C729-4021-96F5-E01ED61EF32C}" srcId="{F0222320-9FEA-435E-9EAA-225815222B9F}" destId="{5E07ADB1-B906-4D67-80EA-8C9DDB324614}" srcOrd="0" destOrd="0" parTransId="{52BEA3BD-13FC-48EB-9249-52AAC1A50C87}" sibTransId="{9BF675F1-EED2-4D51-AD23-70968786F90B}"/>
    <dgm:cxn modelId="{D40DF937-4664-45D1-886A-A3C9E786124B}" type="presOf" srcId="{BA0D63ED-C99E-406C-B6F0-EF09A041E500}" destId="{6A5FDCD2-ADCB-48E0-870B-991A4DFBA1B0}" srcOrd="1" destOrd="0" presId="urn:microsoft.com/office/officeart/2008/layout/HalfCircleOrganizationChart"/>
    <dgm:cxn modelId="{396AB26A-C346-44C8-A0E9-F2492A9F0AC4}" srcId="{5E07ADB1-B906-4D67-80EA-8C9DDB324614}" destId="{BAA3C97B-003A-4A9F-A0D2-0333D22CCDCF}" srcOrd="2" destOrd="0" parTransId="{01AD9AFB-DB69-475E-ABFE-EFCCCEF15C57}" sibTransId="{EE2337DC-0407-4E4E-BB11-0CDF2C455720}"/>
    <dgm:cxn modelId="{7384DF07-8D79-4085-AB97-4D52255D228A}" srcId="{5E07ADB1-B906-4D67-80EA-8C9DDB324614}" destId="{BA0D63ED-C99E-406C-B6F0-EF09A041E500}" srcOrd="1" destOrd="0" parTransId="{8EF6DA38-444D-44E8-A26A-BCDCFDD5B2D1}" sibTransId="{76605CFF-D723-41B1-858F-31C8F3D49B9F}"/>
    <dgm:cxn modelId="{8106B2FB-1F4F-48AF-A67F-3DF79EE30F06}" type="presOf" srcId="{5E07ADB1-B906-4D67-80EA-8C9DDB324614}" destId="{B6CB4E25-31F5-49F1-B748-00ACFC995C86}" srcOrd="0" destOrd="0" presId="urn:microsoft.com/office/officeart/2008/layout/HalfCircleOrganizationChart"/>
    <dgm:cxn modelId="{9822BC4B-C4F9-4234-A1F4-94F3113A0916}" srcId="{5E07ADB1-B906-4D67-80EA-8C9DDB324614}" destId="{04AF7BAC-F7B3-4A8A-960E-ECFB7E105AA1}" srcOrd="3" destOrd="0" parTransId="{9ABFD6AF-1D59-4566-996D-51156EE89DBB}" sibTransId="{7789E255-8F12-4C6C-89AF-A243C8C17AC7}"/>
    <dgm:cxn modelId="{79BBA055-6044-402A-93A0-29940CB4F560}" type="presOf" srcId="{01AD9AFB-DB69-475E-ABFE-EFCCCEF15C57}" destId="{3FA2CE57-C25F-49C4-A9E0-3C5E87209D0E}" srcOrd="0" destOrd="0" presId="urn:microsoft.com/office/officeart/2008/layout/HalfCircleOrganizationChart"/>
    <dgm:cxn modelId="{F7B8161B-810E-4413-BE67-490AA1616682}" type="presOf" srcId="{04AF7BAC-F7B3-4A8A-960E-ECFB7E105AA1}" destId="{F2DA131A-AA36-4F65-BB40-E9D691E59555}" srcOrd="1" destOrd="0" presId="urn:microsoft.com/office/officeart/2008/layout/HalfCircleOrganizationChart"/>
    <dgm:cxn modelId="{AB188662-9AF7-486F-84F9-DCF692ED7F83}" type="presOf" srcId="{BA0D63ED-C99E-406C-B6F0-EF09A041E500}" destId="{6D106C13-983D-41D1-8D42-5EAC09C471B0}" srcOrd="0" destOrd="0" presId="urn:microsoft.com/office/officeart/2008/layout/HalfCircleOrganizationChart"/>
    <dgm:cxn modelId="{BC31D378-EBA4-4C91-AEDD-877F2016CA8D}" type="presOf" srcId="{BAA3C97B-003A-4A9F-A0D2-0333D22CCDCF}" destId="{2FCB7D5F-3C98-452C-838F-E78A417C2947}" srcOrd="1" destOrd="0" presId="urn:microsoft.com/office/officeart/2008/layout/HalfCircleOrganizationChart"/>
    <dgm:cxn modelId="{3208365D-A4B6-49B5-AC14-6ABE0D4BCDFA}" type="presOf" srcId="{EFEB1FAA-702D-4440-B4F4-703531A6B7CD}" destId="{F312BCE6-E98F-48FD-8468-9E6BF41E4915}" srcOrd="0" destOrd="0" presId="urn:microsoft.com/office/officeart/2008/layout/HalfCircleOrganizationChart"/>
    <dgm:cxn modelId="{E549E459-FC08-4D88-8CF4-25BA9D83E717}" srcId="{5E07ADB1-B906-4D67-80EA-8C9DDB324614}" destId="{37B1F2E6-F4E1-4FED-AD6A-895DB87910C5}" srcOrd="0" destOrd="0" parTransId="{EFEB1FAA-702D-4440-B4F4-703531A6B7CD}" sibTransId="{12F32DF2-A5A2-4475-801F-FA20CCEA1B9C}"/>
    <dgm:cxn modelId="{48F9D046-C006-4AB9-BA89-8B9C1641747B}" type="presOf" srcId="{37B1F2E6-F4E1-4FED-AD6A-895DB87910C5}" destId="{2E3AE197-963D-4BB6-8E58-147DCC45F93F}" srcOrd="0" destOrd="0" presId="urn:microsoft.com/office/officeart/2008/layout/HalfCircleOrganizationChart"/>
    <dgm:cxn modelId="{9C1AAF7B-1A3D-45F2-AAA4-2547EAA0808F}" type="presParOf" srcId="{3F6C0180-1980-4DF0-BF8A-21786D283D1F}" destId="{29E11151-ACB3-45F2-A665-75A95DD3EBDE}" srcOrd="0" destOrd="0" presId="urn:microsoft.com/office/officeart/2008/layout/HalfCircleOrganizationChart"/>
    <dgm:cxn modelId="{F13FE5E9-0AAC-4622-B1B7-F17529AFE26C}" type="presParOf" srcId="{29E11151-ACB3-45F2-A665-75A95DD3EBDE}" destId="{34C0312C-02B3-437F-8E83-B8C8893B7F28}" srcOrd="0" destOrd="0" presId="urn:microsoft.com/office/officeart/2008/layout/HalfCircleOrganizationChart"/>
    <dgm:cxn modelId="{E87134FA-9C4A-4E34-8DFB-03F6DB336202}" type="presParOf" srcId="{34C0312C-02B3-437F-8E83-B8C8893B7F28}" destId="{B6CB4E25-31F5-49F1-B748-00ACFC995C86}" srcOrd="0" destOrd="0" presId="urn:microsoft.com/office/officeart/2008/layout/HalfCircleOrganizationChart"/>
    <dgm:cxn modelId="{53E2E3FA-7F1B-44B6-A7E1-9CAF702960CD}" type="presParOf" srcId="{34C0312C-02B3-437F-8E83-B8C8893B7F28}" destId="{9E1DCA8C-A6E1-4757-8040-8B4C28444F41}" srcOrd="1" destOrd="0" presId="urn:microsoft.com/office/officeart/2008/layout/HalfCircleOrganizationChart"/>
    <dgm:cxn modelId="{147A824D-58CB-4998-93C4-770F3F05F997}" type="presParOf" srcId="{34C0312C-02B3-437F-8E83-B8C8893B7F28}" destId="{D39D740A-AAC0-45BB-ACD1-30619E77FEFE}" srcOrd="2" destOrd="0" presId="urn:microsoft.com/office/officeart/2008/layout/HalfCircleOrganizationChart"/>
    <dgm:cxn modelId="{623CB340-F083-4476-B888-CE118D9F934E}" type="presParOf" srcId="{34C0312C-02B3-437F-8E83-B8C8893B7F28}" destId="{33939122-5C39-4F18-A1E1-18712D5E9F52}" srcOrd="3" destOrd="0" presId="urn:microsoft.com/office/officeart/2008/layout/HalfCircleOrganizationChart"/>
    <dgm:cxn modelId="{75FA9B97-FB45-48FE-B982-C5E2936BCD95}" type="presParOf" srcId="{29E11151-ACB3-45F2-A665-75A95DD3EBDE}" destId="{A136442B-A38A-49F1-B650-1BB9E4E40B5F}" srcOrd="1" destOrd="0" presId="urn:microsoft.com/office/officeart/2008/layout/HalfCircleOrganizationChart"/>
    <dgm:cxn modelId="{76CD676F-1CAB-4255-9115-DCD9741A6FEA}" type="presParOf" srcId="{A136442B-A38A-49F1-B650-1BB9E4E40B5F}" destId="{F312BCE6-E98F-48FD-8468-9E6BF41E4915}" srcOrd="0" destOrd="0" presId="urn:microsoft.com/office/officeart/2008/layout/HalfCircleOrganizationChart"/>
    <dgm:cxn modelId="{59E2E314-1ADB-488F-81A8-552EA6035BA4}" type="presParOf" srcId="{A136442B-A38A-49F1-B650-1BB9E4E40B5F}" destId="{157A316E-120E-4317-A210-AE24F741ABE6}" srcOrd="1" destOrd="0" presId="urn:microsoft.com/office/officeart/2008/layout/HalfCircleOrganizationChart"/>
    <dgm:cxn modelId="{C7E47CD1-873A-4C2C-B76D-8331094B66EB}" type="presParOf" srcId="{157A316E-120E-4317-A210-AE24F741ABE6}" destId="{A7B6F614-B370-4159-8F4A-3C920E7E3267}" srcOrd="0" destOrd="0" presId="urn:microsoft.com/office/officeart/2008/layout/HalfCircleOrganizationChart"/>
    <dgm:cxn modelId="{AD5A627C-E639-4E85-A7DB-3F4C51DDAFC5}" type="presParOf" srcId="{A7B6F614-B370-4159-8F4A-3C920E7E3267}" destId="{2E3AE197-963D-4BB6-8E58-147DCC45F93F}" srcOrd="0" destOrd="0" presId="urn:microsoft.com/office/officeart/2008/layout/HalfCircleOrganizationChart"/>
    <dgm:cxn modelId="{FAA66378-CE04-4730-ABF8-5AE5B48970BC}" type="presParOf" srcId="{A7B6F614-B370-4159-8F4A-3C920E7E3267}" destId="{2D928650-DBBC-409E-AC39-445A69A73E35}" srcOrd="1" destOrd="0" presId="urn:microsoft.com/office/officeart/2008/layout/HalfCircleOrganizationChart"/>
    <dgm:cxn modelId="{4A29EDE6-7904-4EA0-9E15-A49B9EF9A928}" type="presParOf" srcId="{A7B6F614-B370-4159-8F4A-3C920E7E3267}" destId="{DFB546D4-3483-4609-A2A3-E629D7546E06}" srcOrd="2" destOrd="0" presId="urn:microsoft.com/office/officeart/2008/layout/HalfCircleOrganizationChart"/>
    <dgm:cxn modelId="{B61A2C41-64BE-4493-AFE8-EEB3AA63B94B}" type="presParOf" srcId="{A7B6F614-B370-4159-8F4A-3C920E7E3267}" destId="{11480FF7-ABAB-4FCF-8EF2-0583BC595C26}" srcOrd="3" destOrd="0" presId="urn:microsoft.com/office/officeart/2008/layout/HalfCircleOrganizationChart"/>
    <dgm:cxn modelId="{576570D6-16F5-4D42-A5BA-FA27C9E682CF}" type="presParOf" srcId="{157A316E-120E-4317-A210-AE24F741ABE6}" destId="{A1BB52D5-ABDF-46F9-B3A8-A51A2FA8F6AF}" srcOrd="1" destOrd="0" presId="urn:microsoft.com/office/officeart/2008/layout/HalfCircleOrganizationChart"/>
    <dgm:cxn modelId="{3A568CD2-AC27-4E8D-BFBB-742229E9A473}" type="presParOf" srcId="{157A316E-120E-4317-A210-AE24F741ABE6}" destId="{E9506E45-DA55-4BA4-B2E3-F1372C6D7FEF}" srcOrd="2" destOrd="0" presId="urn:microsoft.com/office/officeart/2008/layout/HalfCircleOrganizationChart"/>
    <dgm:cxn modelId="{75B6D8D6-BACE-4823-AAC6-38A5C3570652}" type="presParOf" srcId="{A136442B-A38A-49F1-B650-1BB9E4E40B5F}" destId="{7AC778B5-DDDE-43CA-95F3-DA4F741B2ED9}" srcOrd="2" destOrd="0" presId="urn:microsoft.com/office/officeart/2008/layout/HalfCircleOrganizationChart"/>
    <dgm:cxn modelId="{55BC0817-63DA-4E5D-86B3-9A3ED3D424D7}" type="presParOf" srcId="{A136442B-A38A-49F1-B650-1BB9E4E40B5F}" destId="{57672FB9-8B08-4D4F-A3AB-0D3135FD8ABD}" srcOrd="3" destOrd="0" presId="urn:microsoft.com/office/officeart/2008/layout/HalfCircleOrganizationChart"/>
    <dgm:cxn modelId="{F8B119F0-4C02-4591-83E9-30B10510F976}" type="presParOf" srcId="{57672FB9-8B08-4D4F-A3AB-0D3135FD8ABD}" destId="{C58ACBA1-A881-456A-83C0-37AAE67AF8AF}" srcOrd="0" destOrd="0" presId="urn:microsoft.com/office/officeart/2008/layout/HalfCircleOrganizationChart"/>
    <dgm:cxn modelId="{23A161BE-C650-4400-A790-85D8A3BF7233}" type="presParOf" srcId="{C58ACBA1-A881-456A-83C0-37AAE67AF8AF}" destId="{6D106C13-983D-41D1-8D42-5EAC09C471B0}" srcOrd="0" destOrd="0" presId="urn:microsoft.com/office/officeart/2008/layout/HalfCircleOrganizationChart"/>
    <dgm:cxn modelId="{7EA8BB90-B03A-4854-9E12-1695CDAB764D}" type="presParOf" srcId="{C58ACBA1-A881-456A-83C0-37AAE67AF8AF}" destId="{8AAFC94B-7062-4FE8-BD17-18B25BF16B1C}" srcOrd="1" destOrd="0" presId="urn:microsoft.com/office/officeart/2008/layout/HalfCircleOrganizationChart"/>
    <dgm:cxn modelId="{945FAD8D-B379-4264-AA49-FAC4A0C1F011}" type="presParOf" srcId="{C58ACBA1-A881-456A-83C0-37AAE67AF8AF}" destId="{DDFB1E99-290E-4B23-81FC-2EC232BCA7BC}" srcOrd="2" destOrd="0" presId="urn:microsoft.com/office/officeart/2008/layout/HalfCircleOrganizationChart"/>
    <dgm:cxn modelId="{52304CE6-9C8E-4E27-9B19-292F1C8C4A81}" type="presParOf" srcId="{C58ACBA1-A881-456A-83C0-37AAE67AF8AF}" destId="{6A5FDCD2-ADCB-48E0-870B-991A4DFBA1B0}" srcOrd="3" destOrd="0" presId="urn:microsoft.com/office/officeart/2008/layout/HalfCircleOrganizationChart"/>
    <dgm:cxn modelId="{FB799369-4572-48EE-BC47-3989731D5722}" type="presParOf" srcId="{57672FB9-8B08-4D4F-A3AB-0D3135FD8ABD}" destId="{C55546E9-E158-4D23-8378-F6DF65137081}" srcOrd="1" destOrd="0" presId="urn:microsoft.com/office/officeart/2008/layout/HalfCircleOrganizationChart"/>
    <dgm:cxn modelId="{38F079C6-F1C8-4FDF-8BAF-708B1639391C}" type="presParOf" srcId="{57672FB9-8B08-4D4F-A3AB-0D3135FD8ABD}" destId="{3E1373AC-42B2-4B42-A642-C3DF3622D0CB}" srcOrd="2" destOrd="0" presId="urn:microsoft.com/office/officeart/2008/layout/HalfCircleOrganizationChart"/>
    <dgm:cxn modelId="{7F498EC9-9FFD-4534-B332-0F9297ECF304}" type="presParOf" srcId="{A136442B-A38A-49F1-B650-1BB9E4E40B5F}" destId="{3FA2CE57-C25F-49C4-A9E0-3C5E87209D0E}" srcOrd="4" destOrd="0" presId="urn:microsoft.com/office/officeart/2008/layout/HalfCircleOrganizationChart"/>
    <dgm:cxn modelId="{42DFEC5D-7C2C-4EC7-B8EB-4DB75A93D096}" type="presParOf" srcId="{A136442B-A38A-49F1-B650-1BB9E4E40B5F}" destId="{B4ABD005-AE79-4035-B167-D7DF55936D9E}" srcOrd="5" destOrd="0" presId="urn:microsoft.com/office/officeart/2008/layout/HalfCircleOrganizationChart"/>
    <dgm:cxn modelId="{3735D5BA-41B6-4634-AE9A-3111EC828186}" type="presParOf" srcId="{B4ABD005-AE79-4035-B167-D7DF55936D9E}" destId="{A9FFF472-FEC1-4BE0-B01F-A113CEC83E02}" srcOrd="0" destOrd="0" presId="urn:microsoft.com/office/officeart/2008/layout/HalfCircleOrganizationChart"/>
    <dgm:cxn modelId="{76D174DA-408C-4189-A821-B690F0A06479}" type="presParOf" srcId="{A9FFF472-FEC1-4BE0-B01F-A113CEC83E02}" destId="{8C6C92C5-DA14-45EB-A06E-7A823DBFDE22}" srcOrd="0" destOrd="0" presId="urn:microsoft.com/office/officeart/2008/layout/HalfCircleOrganizationChart"/>
    <dgm:cxn modelId="{7A194848-7EE0-4696-AA67-3DE82C0470A8}" type="presParOf" srcId="{A9FFF472-FEC1-4BE0-B01F-A113CEC83E02}" destId="{44A04024-2AE8-4C8F-9DF7-14A97D0E0961}" srcOrd="1" destOrd="0" presId="urn:microsoft.com/office/officeart/2008/layout/HalfCircleOrganizationChart"/>
    <dgm:cxn modelId="{309F4703-6691-4F38-B5C0-20E7FE304F58}" type="presParOf" srcId="{A9FFF472-FEC1-4BE0-B01F-A113CEC83E02}" destId="{26A310C2-6241-4EB9-AAA1-1D041AAE7B39}" srcOrd="2" destOrd="0" presId="urn:microsoft.com/office/officeart/2008/layout/HalfCircleOrganizationChart"/>
    <dgm:cxn modelId="{DC236C7D-069A-4040-8DAA-1E62723F4437}" type="presParOf" srcId="{A9FFF472-FEC1-4BE0-B01F-A113CEC83E02}" destId="{2FCB7D5F-3C98-452C-838F-E78A417C2947}" srcOrd="3" destOrd="0" presId="urn:microsoft.com/office/officeart/2008/layout/HalfCircleOrganizationChart"/>
    <dgm:cxn modelId="{0B31FC7F-34B7-4F17-A374-BB6272593DDA}" type="presParOf" srcId="{B4ABD005-AE79-4035-B167-D7DF55936D9E}" destId="{67602037-5111-49AE-8912-1FC669ED7FE3}" srcOrd="1" destOrd="0" presId="urn:microsoft.com/office/officeart/2008/layout/HalfCircleOrganizationChart"/>
    <dgm:cxn modelId="{F7FF64AA-C038-49FD-88BD-168DB6AEBB59}" type="presParOf" srcId="{B4ABD005-AE79-4035-B167-D7DF55936D9E}" destId="{644C47C0-B270-485B-9EFA-F766D8836D60}" srcOrd="2" destOrd="0" presId="urn:microsoft.com/office/officeart/2008/layout/HalfCircleOrganizationChart"/>
    <dgm:cxn modelId="{DD360BAA-A231-4DBE-A3B5-B83F83885E75}" type="presParOf" srcId="{A136442B-A38A-49F1-B650-1BB9E4E40B5F}" destId="{5AD04797-F532-4F95-877E-88936D41484F}" srcOrd="6" destOrd="0" presId="urn:microsoft.com/office/officeart/2008/layout/HalfCircleOrganizationChart"/>
    <dgm:cxn modelId="{46944550-1B75-4A4B-B844-D29A1D57551D}" type="presParOf" srcId="{A136442B-A38A-49F1-B650-1BB9E4E40B5F}" destId="{8CA9EDF2-C3CC-48FF-BC76-E7F675ED957A}" srcOrd="7" destOrd="0" presId="urn:microsoft.com/office/officeart/2008/layout/HalfCircleOrganizationChart"/>
    <dgm:cxn modelId="{75BC6B57-B7CC-47F2-B847-E3A645A90142}" type="presParOf" srcId="{8CA9EDF2-C3CC-48FF-BC76-E7F675ED957A}" destId="{9EE55AB9-D933-4492-9DBF-BC6918E1270F}" srcOrd="0" destOrd="0" presId="urn:microsoft.com/office/officeart/2008/layout/HalfCircleOrganizationChart"/>
    <dgm:cxn modelId="{D45F7C5F-694E-4169-B3E4-7A3A289A0650}" type="presParOf" srcId="{9EE55AB9-D933-4492-9DBF-BC6918E1270F}" destId="{8D06F540-5C01-4870-9035-0914E72B8499}" srcOrd="0" destOrd="0" presId="urn:microsoft.com/office/officeart/2008/layout/HalfCircleOrganizationChart"/>
    <dgm:cxn modelId="{7E1CDA94-900C-4C71-9F9A-3AAECA1D20BE}" type="presParOf" srcId="{9EE55AB9-D933-4492-9DBF-BC6918E1270F}" destId="{A5CF519B-4B7B-4D02-AD3B-21C48C9BD6E7}" srcOrd="1" destOrd="0" presId="urn:microsoft.com/office/officeart/2008/layout/HalfCircleOrganizationChart"/>
    <dgm:cxn modelId="{815B3F4B-53A1-4C21-9B16-3A8227FEBCDA}" type="presParOf" srcId="{9EE55AB9-D933-4492-9DBF-BC6918E1270F}" destId="{846B5118-9C60-460C-A93D-05D65AB7B72F}" srcOrd="2" destOrd="0" presId="urn:microsoft.com/office/officeart/2008/layout/HalfCircleOrganizationChart"/>
    <dgm:cxn modelId="{6AD0889D-8982-4AC1-A2E5-65B9F237FD13}" type="presParOf" srcId="{9EE55AB9-D933-4492-9DBF-BC6918E1270F}" destId="{F2DA131A-AA36-4F65-BB40-E9D691E59555}" srcOrd="3" destOrd="0" presId="urn:microsoft.com/office/officeart/2008/layout/HalfCircleOrganizationChart"/>
    <dgm:cxn modelId="{31A3C42F-23AE-468E-8025-D00361397A60}" type="presParOf" srcId="{8CA9EDF2-C3CC-48FF-BC76-E7F675ED957A}" destId="{21C5BF86-B5FA-460E-AFAE-AD8550A29879}" srcOrd="1" destOrd="0" presId="urn:microsoft.com/office/officeart/2008/layout/HalfCircleOrganizationChart"/>
    <dgm:cxn modelId="{3768C4F9-4046-4CAC-B398-877CDF28AF30}" type="presParOf" srcId="{8CA9EDF2-C3CC-48FF-BC76-E7F675ED957A}" destId="{CE865D52-6690-4AF1-AF5F-C3F37392C9F7}" srcOrd="2" destOrd="0" presId="urn:microsoft.com/office/officeart/2008/layout/HalfCircleOrganizationChart"/>
    <dgm:cxn modelId="{3B0E8F3D-1D49-4238-A604-A013144E0130}" type="presParOf" srcId="{29E11151-ACB3-45F2-A665-75A95DD3EBDE}" destId="{08915EB3-F983-4144-AE08-ABBF4B5F968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AD04797-F532-4F95-877E-88936D41484F}">
      <dsp:nvSpPr>
        <dsp:cNvPr id="0" name=""/>
        <dsp:cNvSpPr/>
      </dsp:nvSpPr>
      <dsp:spPr>
        <a:xfrm>
          <a:off x="3618148" y="1528251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2833755" y="163936"/>
              </a:lnTo>
              <a:lnTo>
                <a:pt x="283375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2CE57-C25F-49C4-A9E0-3C5E87209D0E}">
      <dsp:nvSpPr>
        <dsp:cNvPr id="0" name=""/>
        <dsp:cNvSpPr/>
      </dsp:nvSpPr>
      <dsp:spPr>
        <a:xfrm>
          <a:off x="3618148" y="1528251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944585" y="163936"/>
              </a:lnTo>
              <a:lnTo>
                <a:pt x="94458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778B5-DDDE-43CA-95F3-DA4F741B2ED9}">
      <dsp:nvSpPr>
        <dsp:cNvPr id="0" name=""/>
        <dsp:cNvSpPr/>
      </dsp:nvSpPr>
      <dsp:spPr>
        <a:xfrm>
          <a:off x="2673562" y="1528251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944585" y="0"/>
              </a:moveTo>
              <a:lnTo>
                <a:pt x="94458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2BCE6-E98F-48FD-8468-9E6BF41E4915}">
      <dsp:nvSpPr>
        <dsp:cNvPr id="0" name=""/>
        <dsp:cNvSpPr/>
      </dsp:nvSpPr>
      <dsp:spPr>
        <a:xfrm>
          <a:off x="784392" y="1528251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2833755" y="0"/>
              </a:moveTo>
              <a:lnTo>
                <a:pt x="283375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DCA8C-A6E1-4757-8040-8B4C28444F41}">
      <dsp:nvSpPr>
        <dsp:cNvPr id="0" name=""/>
        <dsp:cNvSpPr/>
      </dsp:nvSpPr>
      <dsp:spPr>
        <a:xfrm>
          <a:off x="3227823" y="747602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D740A-AAC0-45BB-ACD1-30619E77FEFE}">
      <dsp:nvSpPr>
        <dsp:cNvPr id="0" name=""/>
        <dsp:cNvSpPr/>
      </dsp:nvSpPr>
      <dsp:spPr>
        <a:xfrm>
          <a:off x="3227823" y="747602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B4E25-31F5-49F1-B748-00ACFC995C86}">
      <dsp:nvSpPr>
        <dsp:cNvPr id="0" name=""/>
        <dsp:cNvSpPr/>
      </dsp:nvSpPr>
      <dsp:spPr>
        <a:xfrm>
          <a:off x="2837499" y="888119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Directeur de Projet</a:t>
          </a:r>
          <a:endParaRPr lang="fr-FR" sz="1700" kern="1200" dirty="0"/>
        </a:p>
      </dsp:txBody>
      <dsp:txXfrm>
        <a:off x="2837499" y="888119"/>
        <a:ext cx="1561297" cy="499615"/>
      </dsp:txXfrm>
    </dsp:sp>
    <dsp:sp modelId="{2D928650-DBBC-409E-AC39-445A69A73E35}">
      <dsp:nvSpPr>
        <dsp:cNvPr id="0" name=""/>
        <dsp:cNvSpPr/>
      </dsp:nvSpPr>
      <dsp:spPr>
        <a:xfrm>
          <a:off x="394067" y="185612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546D4-3483-4609-A2A3-E629D7546E06}">
      <dsp:nvSpPr>
        <dsp:cNvPr id="0" name=""/>
        <dsp:cNvSpPr/>
      </dsp:nvSpPr>
      <dsp:spPr>
        <a:xfrm>
          <a:off x="394067" y="185612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AE197-963D-4BB6-8E58-147DCC45F93F}">
      <dsp:nvSpPr>
        <dsp:cNvPr id="0" name=""/>
        <dsp:cNvSpPr/>
      </dsp:nvSpPr>
      <dsp:spPr>
        <a:xfrm>
          <a:off x="3743" y="199664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Restitution</a:t>
          </a:r>
          <a:endParaRPr lang="fr-FR" sz="1700" kern="1200" dirty="0"/>
        </a:p>
      </dsp:txBody>
      <dsp:txXfrm>
        <a:off x="3743" y="1996641"/>
        <a:ext cx="1561297" cy="499615"/>
      </dsp:txXfrm>
    </dsp:sp>
    <dsp:sp modelId="{8AAFC94B-7062-4FE8-BD17-18B25BF16B1C}">
      <dsp:nvSpPr>
        <dsp:cNvPr id="0" name=""/>
        <dsp:cNvSpPr/>
      </dsp:nvSpPr>
      <dsp:spPr>
        <a:xfrm>
          <a:off x="2283238" y="185612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B1E99-290E-4B23-81FC-2EC232BCA7BC}">
      <dsp:nvSpPr>
        <dsp:cNvPr id="0" name=""/>
        <dsp:cNvSpPr/>
      </dsp:nvSpPr>
      <dsp:spPr>
        <a:xfrm>
          <a:off x="2283238" y="185612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06C13-983D-41D1-8D42-5EAC09C471B0}">
      <dsp:nvSpPr>
        <dsp:cNvPr id="0" name=""/>
        <dsp:cNvSpPr/>
      </dsp:nvSpPr>
      <dsp:spPr>
        <a:xfrm>
          <a:off x="1892913" y="199664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Alimentation</a:t>
          </a:r>
          <a:endParaRPr lang="fr-FR" sz="1700" kern="1200" dirty="0"/>
        </a:p>
      </dsp:txBody>
      <dsp:txXfrm>
        <a:off x="1892913" y="1996641"/>
        <a:ext cx="1561297" cy="499615"/>
      </dsp:txXfrm>
    </dsp:sp>
    <dsp:sp modelId="{44A04024-2AE8-4C8F-9DF7-14A97D0E0961}">
      <dsp:nvSpPr>
        <dsp:cNvPr id="0" name=""/>
        <dsp:cNvSpPr/>
      </dsp:nvSpPr>
      <dsp:spPr>
        <a:xfrm>
          <a:off x="4172408" y="185612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310C2-6241-4EB9-AAA1-1D041AAE7B39}">
      <dsp:nvSpPr>
        <dsp:cNvPr id="0" name=""/>
        <dsp:cNvSpPr/>
      </dsp:nvSpPr>
      <dsp:spPr>
        <a:xfrm>
          <a:off x="4172408" y="185612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C92C5-DA14-45EB-A06E-7A823DBFDE22}">
      <dsp:nvSpPr>
        <dsp:cNvPr id="0" name=""/>
        <dsp:cNvSpPr/>
      </dsp:nvSpPr>
      <dsp:spPr>
        <a:xfrm>
          <a:off x="3782084" y="199664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SGBD</a:t>
          </a:r>
          <a:endParaRPr lang="fr-FR" sz="1700" kern="1200" dirty="0"/>
        </a:p>
      </dsp:txBody>
      <dsp:txXfrm>
        <a:off x="3782084" y="1996641"/>
        <a:ext cx="1561297" cy="499615"/>
      </dsp:txXfrm>
    </dsp:sp>
    <dsp:sp modelId="{A5CF519B-4B7B-4D02-AD3B-21C48C9BD6E7}">
      <dsp:nvSpPr>
        <dsp:cNvPr id="0" name=""/>
        <dsp:cNvSpPr/>
      </dsp:nvSpPr>
      <dsp:spPr>
        <a:xfrm>
          <a:off x="6061579" y="185612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B5118-9C60-460C-A93D-05D65AB7B72F}">
      <dsp:nvSpPr>
        <dsp:cNvPr id="0" name=""/>
        <dsp:cNvSpPr/>
      </dsp:nvSpPr>
      <dsp:spPr>
        <a:xfrm>
          <a:off x="6061579" y="185612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6F540-5C01-4870-9035-0914E72B8499}">
      <dsp:nvSpPr>
        <dsp:cNvPr id="0" name=""/>
        <dsp:cNvSpPr/>
      </dsp:nvSpPr>
      <dsp:spPr>
        <a:xfrm>
          <a:off x="5671254" y="199664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Recette</a:t>
          </a:r>
          <a:endParaRPr lang="fr-FR" sz="1700" kern="1200" dirty="0"/>
        </a:p>
      </dsp:txBody>
      <dsp:txXfrm>
        <a:off x="5671254" y="1996641"/>
        <a:ext cx="1561297" cy="499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118A-B433-468F-BC32-6BD77E84A3EF}" type="datetimeFigureOut">
              <a:rPr lang="fr-FR" smtClean="0"/>
              <a:pPr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D4A45-7D0D-4F5E-AED8-BE955C999ED0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21189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32854-3691-4D22-8194-30C18A0F86B4}" type="datetimeFigureOut">
              <a:rPr lang="fr-FR" smtClean="0"/>
              <a:pPr/>
              <a:t>22/02/2011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7D2D-C587-49A8-9D05-AF87BEB26811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995352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- œuvre</a:t>
            </a:r>
            <a:r>
              <a:rPr lang="fr-FR" baseline="0" dirty="0" smtClean="0"/>
              <a:t> au lieu de </a:t>
            </a:r>
            <a:r>
              <a:rPr lang="fr-FR" baseline="0" dirty="0" err="1" smtClean="0"/>
              <a:t>oeuvre</a:t>
            </a:r>
            <a:r>
              <a:rPr lang="fr-FR" baseline="0" dirty="0" smtClean="0"/>
              <a:t> : il manque la ligature</a:t>
            </a:r>
          </a:p>
          <a:p>
            <a:r>
              <a:rPr lang="fr-FR" baseline="0" dirty="0" smtClean="0"/>
              <a:t>- Manque un accent sur le É de Étudiant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Charaf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971693819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95920902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9592090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9592090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959209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959209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Indicateurs</a:t>
            </a:r>
            <a:r>
              <a:rPr lang="en-US" dirty="0" smtClean="0"/>
              <a:t>: CA, MARGE, VENTES.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58866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58866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6109909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6109909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Emric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610990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58866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15468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Pb divergence Alim</a:t>
            </a:r>
            <a:r>
              <a:rPr lang="fr-FR" baseline="0" dirty="0" smtClean="0"/>
              <a:t> ETL, retard par rapport aux autres groupe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Jobs ETL fini avec gestion erreurs fichiers </a:t>
            </a:r>
            <a:r>
              <a:rPr lang="fr-FR" dirty="0" err="1" smtClean="0"/>
              <a:t>exel</a:t>
            </a:r>
            <a:r>
              <a:rPr lang="fr-FR" baseline="0" dirty="0" smtClean="0"/>
              <a:t> + gestion erreur donnée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215862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La solution pour</a:t>
            </a:r>
            <a:r>
              <a:rPr lang="fr-FR" baseline="0" dirty="0" smtClean="0"/>
              <a:t> la réalisation du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01329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8452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58866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4715990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1210418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1480600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9349866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4770381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9408329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404822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Chloé</a:t>
            </a:r>
            <a:r>
              <a:rPr lang="fr-FR" baseline="0" dirty="0" smtClean="0"/>
              <a:t> / Anthony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55416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Génération […]</a:t>
            </a:r>
            <a:r>
              <a:rPr lang="fr-FR" baseline="0" dirty="0" smtClean="0"/>
              <a:t> </a:t>
            </a:r>
            <a:r>
              <a:rPr lang="fr-FR" dirty="0" smtClean="0"/>
              <a:t>des rapports générés ?!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696552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Laura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400336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8062134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1403953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21985937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02607102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0438088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73431422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589639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8794-0C7C-488E-A065-E06FECB6564C}" type="slidenum">
              <a:rPr lang="fr-FR" smtClean="0"/>
              <a:pPr/>
              <a:t>57</a:t>
            </a:fld>
            <a:endParaRPr lang="fr-F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023066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9481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588663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607857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85529273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Valentin :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1768576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8588663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26498388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068990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5731620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95415153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39396757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9424883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13149642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Romain / Louis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0557867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13370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548594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45127798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7448895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On voit le titre « PARTIES » derrière l’image…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1693979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Sylvain :</a:t>
            </a:r>
            <a:r>
              <a:rPr lang="fr-FR" baseline="0" dirty="0" smtClean="0"/>
              <a:t> Démo ETL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2792212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5485946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5327279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53272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Boulanger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1954</a:t>
            </a:r>
          </a:p>
          <a:p>
            <a:r>
              <a:rPr lang="fr-FR" dirty="0" smtClean="0">
                <a:sym typeface="Wingdings"/>
              </a:rPr>
              <a:t>Darty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1927</a:t>
            </a:r>
          </a:p>
          <a:p>
            <a:r>
              <a:rPr lang="fr-FR" dirty="0" smtClean="0">
                <a:sym typeface="Wingdings"/>
              </a:rPr>
              <a:t>Leroy Merlin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1923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74498680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0753320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0753320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98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4756584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106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74756584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 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172033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 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6172033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340899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E5354-11F9-4EDC-B8B8-75D33149D345}" type="slidenum">
              <a:rPr lang="fr-FR" smtClean="0"/>
              <a:pPr/>
              <a:t>125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88350523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 : Recette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12831228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128312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53756986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14401724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129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09352938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130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779767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30876756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132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68909167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133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959209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Correction partie</a:t>
            </a:r>
            <a:r>
              <a:rPr lang="fr-FR" baseline="0" dirty="0" smtClean="0"/>
              <a:t> restitution avec les recettes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134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959209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135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4266822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136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44614926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137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95920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43249A-9F40-4FF2-8DBA-889B48E99125}" type="datetime1">
              <a:rPr lang="fr-FR" smtClean="0"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0" y="2060848"/>
            <a:ext cx="914400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err="1" smtClean="0">
                <a:solidFill>
                  <a:srgbClr val="002232"/>
                </a:solidFill>
                <a:latin typeface="+mn-lt"/>
              </a:rPr>
              <a:t>Soutenance</a:t>
            </a:r>
            <a:r>
              <a:rPr lang="en-US" sz="4800" b="1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4800" b="1" dirty="0">
                <a:solidFill>
                  <a:srgbClr val="002232"/>
                </a:solidFill>
                <a:latin typeface="+mn-lt"/>
              </a:rPr>
              <a:t>du </a:t>
            </a: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projet </a:t>
            </a:r>
            <a:r>
              <a:rPr lang="fr-FR" sz="4800" b="1" dirty="0" err="1" smtClean="0">
                <a:solidFill>
                  <a:srgbClr val="002232"/>
                </a:solidFill>
                <a:latin typeface="+mn-lt"/>
              </a:rPr>
              <a:t>Darties</a:t>
            </a:r>
            <a:endParaRPr lang="en-US" sz="32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b="1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2000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7285"/>
                </a:solidFill>
                <a:latin typeface="Verdana" pitchFamily="34" charset="0"/>
              </a:rPr>
              <a:t>           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Maître d’ouvrage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Le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groupe DARTIES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           Maître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d’œuvre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>
                <a:solidFill>
                  <a:srgbClr val="002232"/>
                </a:solidFill>
                <a:latin typeface="Verdana" pitchFamily="34" charset="0"/>
              </a:rPr>
              <a:t>Section informatique de l’école ISTIL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.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</a:t>
            </a:r>
            <a:r>
              <a:rPr lang="fr-FR" sz="1200" baseline="0" dirty="0" smtClean="0">
                <a:solidFill>
                  <a:srgbClr val="002232"/>
                </a:solidFill>
                <a:latin typeface="Verdana" pitchFamily="34" charset="0"/>
              </a:rPr>
              <a:t>          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Etudiant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Groupe de travail n°2</a:t>
            </a:r>
          </a:p>
          <a:p>
            <a:pPr>
              <a:lnSpc>
                <a:spcPct val="170000"/>
              </a:lnSpc>
              <a:defRPr/>
            </a:pP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            Détail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Valentin BERNARD 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–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 Pierre COSTE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– Anthony DUSSURGEY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Charaf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EL-BELLAI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Loic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FAURE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Emric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FORGE – Charlotte GALZY – Louis GENESIO – 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Nicolas GERANTET – Romain GIRARD – Stéphanie GORGONE – Florent GRIGIS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Sylvain LEQUANG – Chloé MANDON – Laura REQUET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et trai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ACAAAD-497C-41C4-A509-26E298D95C33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852936"/>
            <a:ext cx="159062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BERNARD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Louis GENESIO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GIRARD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717032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438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8BD2-B9E7-46B3-97C8-E5C2D083086F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3142709"/>
            <a:ext cx="1625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852936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756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E3D8-733A-4234-935A-F398EA1E9EC2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D3CD6-8B87-4DBE-8473-492B9EB878A7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GRIGIS</a:t>
            </a:r>
          </a:p>
        </p:txBody>
      </p:sp>
      <p:sp>
        <p:nvSpPr>
          <p:cNvPr id="21" name="Text Box 20"/>
          <p:cNvSpPr txBox="1">
            <a:spLocks noChangeArrowheads="1"/>
          </p:cNvSpPr>
          <p:nvPr userDrawn="1"/>
        </p:nvSpPr>
        <p:spPr bwMode="auto">
          <a:xfrm>
            <a:off x="208631" y="2761183"/>
            <a:ext cx="153638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Bilan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pédagogique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 pédagog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9AE06-2E71-4ADE-9E26-A9037CC0510E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Text Box 20"/>
          <p:cNvSpPr txBox="1">
            <a:spLocks noChangeArrowheads="1"/>
          </p:cNvSpPr>
          <p:nvPr userDrawn="1"/>
        </p:nvSpPr>
        <p:spPr bwMode="auto">
          <a:xfrm>
            <a:off x="208631" y="2329135"/>
            <a:ext cx="1536383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pédagogique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Text Box 20"/>
          <p:cNvSpPr txBox="1">
            <a:spLocks noChangeArrowheads="1"/>
          </p:cNvSpPr>
          <p:nvPr userDrawn="1"/>
        </p:nvSpPr>
        <p:spPr bwMode="auto">
          <a:xfrm>
            <a:off x="366187" y="2607295"/>
            <a:ext cx="14321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Nicolas GERANTET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FAURE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B8913356-D924-4E41-807D-A31A9E7BEE50}" type="datetime1">
              <a:rPr lang="fr-FR" smtClean="0"/>
              <a:t>22/02/2011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="" xmlns:p14="http://schemas.microsoft.com/office/powerpoint/2010/main" val="235369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73370E-2745-4BC6-A07C-3B8B7C2660A0}" type="datetime1">
              <a:rPr lang="fr-FR" smtClean="0"/>
              <a:t>22/02/2011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xmlns="" val="3096824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7273F1D3-C1B9-4B68-8623-E529FED38C4B}" type="datetime1">
              <a:rPr lang="fr-FR" smtClean="0"/>
              <a:t>22/02/2011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xmlns="" val="235369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B5A0D-82EC-48EE-96E9-F48893BA45C7}" type="datetime1">
              <a:rPr lang="fr-FR" smtClean="0"/>
              <a:t>22/02/2011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323528" y="1484784"/>
            <a:ext cx="8496944" cy="6658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Sommaire présentation</a:t>
            </a:r>
            <a:endParaRPr lang="en-US" sz="48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sz="1100" b="1" dirty="0">
              <a:solidFill>
                <a:srgbClr val="007285"/>
              </a:solidFill>
              <a:latin typeface="Verdana" pitchFamily="34" charset="0"/>
            </a:endParaRPr>
          </a:p>
          <a:p>
            <a:pPr algn="l">
              <a:lnSpc>
                <a:spcPct val="100000"/>
              </a:lnSpc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 : SUJET ET BESOINS </a:t>
            </a:r>
            <a:endParaRPr lang="fr-FR" sz="1800" b="1" baseline="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fr-FR" sz="18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r>
              <a:rPr lang="fr-FR" sz="14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Introduction :</a:t>
            </a:r>
            <a:r>
              <a:rPr lang="fr-FR" sz="140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 Pierre COSTE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/>
            </a:pPr>
            <a:r>
              <a:rPr lang="fr-FR" sz="14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Contexte projet :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Laura REQUET et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EL-BELLAI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	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Solution technique :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	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Demarche et </a:t>
            </a:r>
            <a:r>
              <a:rPr lang="fr-FR" sz="1400" b="1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 :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FORGE et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 baseline="0" dirty="0" smtClean="0">
              <a:solidFill>
                <a:srgbClr val="002232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II : SOLUTION TECHNIQUE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r>
              <a:rPr lang="fr-FR" sz="14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Architecture technique :</a:t>
            </a:r>
            <a:r>
              <a:rPr lang="fr-FR" sz="140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Sylvain LEQUANG,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MANDON et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Anthony DUSSURGEY</a:t>
            </a:r>
            <a:endParaRPr lang="fr-FR" sz="140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Font typeface="Arial" pitchFamily="34" charset="0"/>
              <a:buNone/>
            </a:pPr>
            <a:r>
              <a:rPr lang="fr-FR" sz="14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Données et traitements :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BERNARD, Louis GENESIO,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GIRARD et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endParaRPr lang="en-US" sz="1400" u="none" dirty="0" smtClean="0">
              <a:solidFill>
                <a:srgbClr val="002232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	</a:t>
            </a:r>
            <a:r>
              <a:rPr lang="en-US" sz="1400" b="1" u="none" dirty="0" err="1" smtClean="0">
                <a:solidFill>
                  <a:srgbClr val="002232"/>
                </a:solidFill>
                <a:latin typeface="+mn-lt"/>
              </a:rPr>
              <a:t>Démo</a:t>
            </a:r>
            <a:r>
              <a:rPr lang="en-US" sz="1400" b="1" u="none" dirty="0" smtClean="0">
                <a:solidFill>
                  <a:srgbClr val="002232"/>
                </a:solidFill>
                <a:latin typeface="+mn-lt"/>
              </a:rPr>
              <a:t> :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Sylvain LEQUANG et </a:t>
            </a:r>
            <a:r>
              <a:rPr lang="en-US" sz="14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4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 baseline="0" dirty="0" smtClean="0">
              <a:solidFill>
                <a:srgbClr val="002232"/>
              </a:solidFill>
              <a:latin typeface="+mn-lt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III : BILAN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lang="fr-FR" sz="18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r>
              <a:rPr lang="fr-FR" sz="1400" b="1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Bilan  :</a:t>
            </a:r>
            <a:r>
              <a:rPr lang="fr-FR" sz="140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Pierre COSTE et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fr-FR" sz="140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00000"/>
              </a:lnSpc>
              <a:spcAft>
                <a:spcPts val="300"/>
              </a:spcAft>
              <a:buFont typeface="Arial" pitchFamily="34" charset="0"/>
              <a:buNone/>
            </a:pPr>
            <a:r>
              <a:rPr lang="fr-FR" sz="1400" b="1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Bilan pédagogique : 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Nicolas GERANTET et </a:t>
            </a:r>
            <a:r>
              <a:rPr lang="en-US" sz="1400" u="none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 FAURE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800" b="1" baseline="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 dirty="0" smtClean="0">
              <a:solidFill>
                <a:srgbClr val="002232"/>
              </a:solidFill>
              <a:latin typeface="+mn-lt"/>
            </a:endParaRPr>
          </a:p>
          <a:p>
            <a:pPr>
              <a:lnSpc>
                <a:spcPct val="100000"/>
              </a:lnSpc>
              <a:defRPr/>
            </a:pPr>
            <a:endParaRPr lang="en-US" sz="1400" u="none" dirty="0" smtClean="0">
              <a:solidFill>
                <a:srgbClr val="002232"/>
              </a:solidFill>
              <a:latin typeface="+mn-lt"/>
            </a:endParaRPr>
          </a:p>
          <a:p>
            <a:pPr>
              <a:lnSpc>
                <a:spcPct val="100000"/>
              </a:lnSpc>
              <a:defRPr/>
            </a:pPr>
            <a:r>
              <a:rPr lang="en-US" sz="1400" b="1" u="none" baseline="0" dirty="0" smtClean="0">
                <a:solidFill>
                  <a:srgbClr val="002232"/>
                </a:solidFill>
                <a:latin typeface="+mn-lt"/>
                <a:ea typeface="Verdana" pitchFamily="34" charset="0"/>
                <a:cs typeface="Verdana" pitchFamily="34" charset="0"/>
              </a:rPr>
              <a:t>	</a:t>
            </a:r>
            <a:endParaRPr lang="fr-FR" sz="1200" b="1" baseline="0" dirty="0" smtClean="0">
              <a:solidFill>
                <a:srgbClr val="002232"/>
              </a:solidFill>
              <a:latin typeface="+mn-lt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sujet et besoi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78746-26FB-4B73-A771-F7C5AA214135}" type="datetime1">
              <a:rPr lang="fr-FR" smtClean="0"/>
              <a:t>22/02/2011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0859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564904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905199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65820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8B4BF5-4A58-4699-9032-335BD7AB9C4A}" type="datetime1">
              <a:rPr lang="fr-FR" smtClean="0"/>
              <a:t>22/02/2011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3755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2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e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41381-80CC-4927-A619-B0E1285E20C3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3121223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4818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607295"/>
            <a:ext cx="1315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EL-BELLAI</a:t>
            </a:r>
            <a:endParaRPr lang="fr-FR" sz="12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670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2578C-288A-4171-AC44-20E6EC9D79EA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12976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924944"/>
            <a:ext cx="12895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9868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Solution</a:t>
            </a:r>
            <a:r>
              <a:rPr lang="fr-FR" sz="1800" b="1" baseline="0" dirty="0" smtClean="0">
                <a:solidFill>
                  <a:srgbClr val="002232"/>
                </a:solidFill>
                <a:latin typeface="+mn-lt"/>
              </a:rPr>
              <a:t>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arche et méthod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8DEC1-6BA8-47AE-9955-29D65792B455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SOLUTION TECHNIQUE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29249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3440033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FORGE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795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nu 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FA731-8547-4804-A411-C581170FFE48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hture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69E6D-10F1-404B-8C45-7842927E2AF5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345447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 smtClean="0">
                <a:solidFill>
                  <a:schemeClr val="bg1"/>
                </a:solidFill>
                <a:latin typeface="+mn-lt"/>
              </a:rPr>
              <a:t>SOLUTION TECHNIQUE</a:t>
            </a:r>
            <a:r>
              <a:rPr lang="fr-FR" sz="1200" b="1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503929"/>
            <a:ext cx="16024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MANDON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Anthony DUSSURGEY</a:t>
            </a:r>
            <a:endParaRPr lang="en-US" sz="1200" u="none" baseline="0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3140968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501008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372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/>
          <a:lstStyle>
            <a:lvl1pPr>
              <a:buNone/>
              <a:defRPr baseline="0">
                <a:solidFill>
                  <a:srgbClr val="002232"/>
                </a:solidFill>
              </a:defRPr>
            </a:lvl1pPr>
            <a:lvl2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2pPr>
            <a:lvl3pPr>
              <a:buFont typeface="Arial" pitchFamily="34" charset="0"/>
              <a:buNone/>
              <a:defRPr>
                <a:solidFill>
                  <a:srgbClr val="002232"/>
                </a:solidFill>
              </a:defRPr>
            </a:lvl3pPr>
            <a:lvl4pPr>
              <a:buFont typeface="Arial" pitchFamily="34" charset="0"/>
              <a:buChar char="•"/>
              <a:defRPr>
                <a:solidFill>
                  <a:srgbClr val="002232"/>
                </a:solidFill>
              </a:defRPr>
            </a:lvl4pPr>
            <a:lvl5pPr>
              <a:defRPr>
                <a:solidFill>
                  <a:srgbClr val="002232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- 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9712" y="1600200"/>
            <a:ext cx="67070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F534D-2EA0-4A12-BDB8-C60B523CB758}" type="datetime1">
              <a:rPr lang="fr-FR" smtClean="0"/>
              <a:t>22/02/2011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4139952" y="188640"/>
            <a:ext cx="21980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sz="2000" b="1" dirty="0" smtClean="0">
                <a:solidFill>
                  <a:schemeClr val="bg1"/>
                </a:solidFill>
              </a:rPr>
              <a:t>Soutenance projet</a:t>
            </a:r>
          </a:p>
          <a:p>
            <a:pPr algn="r"/>
            <a:r>
              <a:rPr lang="fr-FR" sz="2400" b="1" dirty="0" err="1" smtClean="0">
                <a:solidFill>
                  <a:schemeClr val="bg1"/>
                </a:solidFill>
              </a:rPr>
              <a:t>Darties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188640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Borower\Desktop\FlipFlop Projet TUT.pn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60000">
            <a:off x="261443" y="-270592"/>
            <a:ext cx="3715063" cy="1944216"/>
          </a:xfrm>
          <a:prstGeom prst="rect">
            <a:avLst/>
          </a:prstGeom>
          <a:noFill/>
        </p:spPr>
      </p:pic>
      <p:pic>
        <p:nvPicPr>
          <p:cNvPr id="4098" name="Picture 2" descr="http://timistil.univ-lyon1.fr/images/istil.jpg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97911"/>
            <a:ext cx="1656184" cy="71080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Espace réservé du numéro de diapositive 5"/>
          <p:cNvSpPr txBox="1">
            <a:spLocks/>
          </p:cNvSpPr>
          <p:nvPr userDrawn="1"/>
        </p:nvSpPr>
        <p:spPr>
          <a:xfrm>
            <a:off x="6361856" y="6309320"/>
            <a:ext cx="2386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Groupe 2 : Diapositive </a:t>
            </a:r>
            <a:fld id="{DD0687C1-896A-4A7D-8F8C-EE6B0ED28203}" type="slidenum">
              <a:rPr kumimoji="0" lang="fr-FR" sz="1200" b="1" i="0" u="none" strike="noStrike" kern="1200" cap="none" spc="0" normalizeH="0" baseline="0" noProof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r>
              <a:rPr kumimoji="0" lang="fr-F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/ 142</a:t>
            </a:r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4" r:id="rId2"/>
    <p:sldLayoutId id="2147483650" r:id="rId3"/>
    <p:sldLayoutId id="2147483665" r:id="rId4"/>
    <p:sldLayoutId id="2147483655" r:id="rId5"/>
    <p:sldLayoutId id="2147483656" r:id="rId6"/>
    <p:sldLayoutId id="2147483657" r:id="rId7"/>
    <p:sldLayoutId id="2147483666" r:id="rId8"/>
    <p:sldLayoutId id="2147483651" r:id="rId9"/>
    <p:sldLayoutId id="2147483658" r:id="rId10"/>
    <p:sldLayoutId id="2147483659" r:id="rId11"/>
    <p:sldLayoutId id="2147483668" r:id="rId12"/>
    <p:sldLayoutId id="2147483652" r:id="rId13"/>
    <p:sldLayoutId id="2147483667" r:id="rId14"/>
    <p:sldLayoutId id="2147483662" r:id="rId15"/>
    <p:sldLayoutId id="2147483669" r:id="rId16"/>
    <p:sldLayoutId id="2147483670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1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1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9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3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6.png"/><Relationship Id="rId4" Type="http://schemas.openxmlformats.org/officeDocument/2006/relationships/image" Target="../media/image4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4.gif"/><Relationship Id="rId4" Type="http://schemas.openxmlformats.org/officeDocument/2006/relationships/image" Target="../media/image56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8.jpeg"/><Relationship Id="rId4" Type="http://schemas.openxmlformats.org/officeDocument/2006/relationships/image" Target="../media/image56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gi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.xml"/><Relationship Id="rId4" Type="http://schemas.openxmlformats.org/officeDocument/2006/relationships/image" Target="../media/image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11" Type="http://schemas.openxmlformats.org/officeDocument/2006/relationships/image" Target="../media/image98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Capture d’écran 2011-02-19 à 12.06.16.png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31054" r="-31054"/>
          <a:stretch>
            <a:fillRect/>
          </a:stretch>
        </p:blipFill>
        <p:spPr>
          <a:xfrm>
            <a:off x="1524000" y="5410200"/>
            <a:ext cx="1335576" cy="838200"/>
          </a:xfrm>
        </p:spPr>
      </p:pic>
      <p:sp>
        <p:nvSpPr>
          <p:cNvPr id="6" name="ZoneTexte 5"/>
          <p:cNvSpPr txBox="1"/>
          <p:nvPr/>
        </p:nvSpPr>
        <p:spPr>
          <a:xfrm>
            <a:off x="2843808" y="5661248"/>
            <a:ext cx="5919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rgbClr val="002232"/>
                </a:solidFill>
              </a:rPr>
              <a:t>Difficultés</a:t>
            </a:r>
            <a:r>
              <a:rPr lang="fr-FR" b="1" dirty="0" smtClean="0">
                <a:solidFill>
                  <a:srgbClr val="002232"/>
                </a:solidFill>
              </a:rPr>
              <a:t> de mettre en place des stratégies dans le groupe</a:t>
            </a:r>
            <a:endParaRPr lang="fr-FR" b="1" dirty="0">
              <a:solidFill>
                <a:srgbClr val="002232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362200" y="2743200"/>
            <a:ext cx="6477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  <a:sym typeface="Wingdings"/>
              </a:rPr>
              <a:t> L’application actuelle ne répond plus aux exigences des dirigeants</a:t>
            </a:r>
          </a:p>
          <a:p>
            <a:pPr>
              <a:buFont typeface="Arial" pitchFamily="34" charset="0"/>
              <a:buChar char="•"/>
            </a:pPr>
            <a:endParaRPr lang="fr-FR" sz="2000" dirty="0" smtClean="0">
              <a:solidFill>
                <a:srgbClr val="002232"/>
              </a:solidFill>
              <a:sym typeface="Wingdings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  <a:sym typeface="Wingdings"/>
              </a:rPr>
              <a:t> L’application demande beaucoup de temps pour la saisie des données, l’établissement de calculs</a:t>
            </a:r>
          </a:p>
          <a:p>
            <a:pPr>
              <a:buFont typeface="Arial"/>
              <a:buChar char="•"/>
            </a:pPr>
            <a:endParaRPr lang="fr-FR" sz="2000" dirty="0" smtClean="0">
              <a:solidFill>
                <a:srgbClr val="002232"/>
              </a:solidFill>
              <a:sym typeface="Wingdings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  <a:sym typeface="Wingdings"/>
              </a:rPr>
              <a:t> Les données sont redondantes, complexes, l’unicité et la cohérence ne sont pas garanties</a:t>
            </a:r>
            <a:endParaRPr lang="fr-FR" sz="2000" dirty="0">
              <a:solidFill>
                <a:srgbClr val="002232"/>
              </a:solidFill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2123728" y="1916832"/>
            <a:ext cx="7020272" cy="420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fr-FR" sz="2400" dirty="0" smtClean="0">
                <a:solidFill>
                  <a:srgbClr val="002232"/>
                </a:solidFill>
              </a:rPr>
              <a:t>Dysfonctionnements constatés</a:t>
            </a:r>
          </a:p>
        </p:txBody>
      </p:sp>
    </p:spTree>
    <p:extLst>
      <p:ext uri="{BB962C8B-B14F-4D97-AF65-F5344CB8AC3E}">
        <p14:creationId xmlns="" xmlns:p14="http://schemas.microsoft.com/office/powerpoint/2010/main" val="35839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2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Historique</a:t>
            </a:r>
            <a:r>
              <a:rPr lang="fr-FR" sz="2000" dirty="0" smtClean="0"/>
              <a:t> du chiffre d’affaires de janvier à </a:t>
            </a:r>
            <a:r>
              <a:rPr lang="fr-FR" sz="2000" b="1" dirty="0" smtClean="0"/>
              <a:t>août 2010 </a:t>
            </a:r>
            <a:r>
              <a:rPr lang="fr-FR" sz="2000" dirty="0" smtClean="0"/>
              <a:t>puis de janvier à </a:t>
            </a:r>
            <a:r>
              <a:rPr lang="fr-FR" sz="2000" b="1" dirty="0" smtClean="0"/>
              <a:t>octobre 2010 </a:t>
            </a:r>
            <a:r>
              <a:rPr lang="fr-FR" sz="2000" dirty="0" smtClean="0"/>
              <a:t>pour la </a:t>
            </a:r>
            <a:r>
              <a:rPr lang="fr-FR" sz="2000" b="1" dirty="0" smtClean="0"/>
              <a:t>région</a:t>
            </a:r>
            <a:r>
              <a:rPr lang="fr-FR" sz="2000" dirty="0" smtClean="0"/>
              <a:t>, et ensuite au niveau </a:t>
            </a:r>
            <a:r>
              <a:rPr lang="fr-FR" sz="2000" b="1" dirty="0" smtClean="0"/>
              <a:t>national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28" y="4005064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1907704" y="4437112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232"/>
                </a:solidFill>
              </a:rPr>
              <a:t>V</a:t>
            </a:r>
            <a:r>
              <a:rPr lang="fr-FR" dirty="0" smtClean="0">
                <a:solidFill>
                  <a:srgbClr val="002232"/>
                </a:solidFill>
              </a:rPr>
              <a:t>isualiser les informations de haut niveau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15120" y="2420888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Analyser toutes les familles de produits et les enseignes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588224" y="4293096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232"/>
                </a:solidFill>
              </a:rPr>
              <a:t>C</a:t>
            </a:r>
            <a:r>
              <a:rPr lang="fr-FR" dirty="0" smtClean="0">
                <a:solidFill>
                  <a:srgbClr val="002232"/>
                </a:solidFill>
              </a:rPr>
              <a:t>omparer ces données avec celles des années précédentes</a:t>
            </a:r>
            <a:endParaRPr lang="fr-FR" dirty="0">
              <a:solidFill>
                <a:srgbClr val="002232"/>
              </a:solidFill>
            </a:endParaRPr>
          </a:p>
        </p:txBody>
      </p:sp>
      <p:cxnSp>
        <p:nvCxnSpPr>
          <p:cNvPr id="12" name="Connecteur droit 11"/>
          <p:cNvCxnSpPr>
            <a:stCxn id="7" idx="3"/>
            <a:endCxn id="2050" idx="1"/>
          </p:cNvCxnSpPr>
          <p:nvPr/>
        </p:nvCxnSpPr>
        <p:spPr>
          <a:xfrm>
            <a:off x="3491880" y="4898777"/>
            <a:ext cx="695248" cy="587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050" idx="0"/>
            <a:endCxn id="8" idx="2"/>
          </p:cNvCxnSpPr>
          <p:nvPr/>
        </p:nvCxnSpPr>
        <p:spPr>
          <a:xfrm flipH="1" flipV="1">
            <a:off x="5123232" y="3621217"/>
            <a:ext cx="16396" cy="38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2050" idx="3"/>
            <a:endCxn id="10" idx="1"/>
          </p:cNvCxnSpPr>
          <p:nvPr/>
        </p:nvCxnSpPr>
        <p:spPr>
          <a:xfrm flipV="1">
            <a:off x="6092128" y="4893261"/>
            <a:ext cx="496096" cy="64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/>
          <p:cNvSpPr txBox="1">
            <a:spLocks/>
          </p:cNvSpPr>
          <p:nvPr/>
        </p:nvSpPr>
        <p:spPr>
          <a:xfrm>
            <a:off x="2276128" y="1844824"/>
            <a:ext cx="6408712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Directeur commercial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5063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9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1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Palmarès réalisé </a:t>
            </a:r>
            <a:r>
              <a:rPr lang="fr-FR" sz="2000" dirty="0" smtClean="0"/>
              <a:t>des magasins de la région en janvier 2011 et classement sur le chiffre d’affaires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Positionnement et évolution par rapport à 2010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aisément le positionnement par un </a:t>
            </a:r>
            <a:r>
              <a:rPr lang="fr-FR" sz="2000" b="1" dirty="0" smtClean="0"/>
              <a:t>graphique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2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Historique</a:t>
            </a:r>
            <a:r>
              <a:rPr lang="fr-FR" sz="2000" dirty="0" smtClean="0"/>
              <a:t> de la </a:t>
            </a:r>
            <a:r>
              <a:rPr lang="fr-FR" sz="2000" b="1" dirty="0" smtClean="0"/>
              <a:t>marge brute </a:t>
            </a:r>
            <a:r>
              <a:rPr lang="fr-FR" sz="2000" dirty="0" smtClean="0"/>
              <a:t>de janvier à </a:t>
            </a:r>
            <a:r>
              <a:rPr lang="fr-FR" sz="2000" b="1" dirty="0" smtClean="0"/>
              <a:t>décembre 2010</a:t>
            </a:r>
            <a:r>
              <a:rPr lang="fr-FR" sz="2000" dirty="0" smtClean="0"/>
              <a:t> et comparer à l’année 2009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cet historique à l’aide de </a:t>
            </a:r>
            <a:r>
              <a:rPr lang="fr-FR" sz="2000" b="1" dirty="0" smtClean="0"/>
              <a:t>graphiques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>
            <a:stCxn id="3074" idx="3"/>
            <a:endCxn id="11" idx="1"/>
          </p:cNvCxnSpPr>
          <p:nvPr/>
        </p:nvCxnSpPr>
        <p:spPr>
          <a:xfrm flipV="1">
            <a:off x="6718246" y="3609891"/>
            <a:ext cx="657439" cy="7407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</a:t>
            </a:r>
          </a:p>
          <a:p>
            <a:pPr algn="l">
              <a:buNone/>
            </a:pP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218734" y="4293096"/>
            <a:ext cx="1673746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Assurer une traçabilité des résultats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4644008" y="5733256"/>
            <a:ext cx="236221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Tableaux de résultats puis en un clic accès à des graphiques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579319" y="2527501"/>
            <a:ext cx="2440953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Système de </a:t>
            </a:r>
            <a:r>
              <a:rPr lang="fr-FR" dirty="0" err="1" smtClean="0">
                <a:solidFill>
                  <a:srgbClr val="002232"/>
                </a:solidFill>
              </a:rPr>
              <a:t>scoring</a:t>
            </a:r>
            <a:r>
              <a:rPr lang="fr-FR" dirty="0" smtClean="0">
                <a:solidFill>
                  <a:srgbClr val="002232"/>
                </a:solidFill>
              </a:rPr>
              <a:t> </a:t>
            </a:r>
          </a:p>
        </p:txBody>
      </p:sp>
      <p:sp>
        <p:nvSpPr>
          <p:cNvPr id="9" name="Rectangle 8"/>
          <p:cNvSpPr/>
          <p:nvPr/>
        </p:nvSpPr>
        <p:spPr>
          <a:xfrm>
            <a:off x="2059039" y="4293096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Accès aux données en fonction des profils des employés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9021" y="3212976"/>
            <a:ext cx="2440953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Dictionnaire des noms et des données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5685" y="3286725"/>
            <a:ext cx="1574809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Le temps de mise à jour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93" y="2999705"/>
            <a:ext cx="1789953" cy="270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  <a:endCxn id="3074" idx="1"/>
          </p:cNvCxnSpPr>
          <p:nvPr/>
        </p:nvCxnSpPr>
        <p:spPr>
          <a:xfrm>
            <a:off x="4269974" y="3536142"/>
            <a:ext cx="658319" cy="8144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9" idx="3"/>
            <a:endCxn id="3074" idx="1"/>
          </p:cNvCxnSpPr>
          <p:nvPr/>
        </p:nvCxnSpPr>
        <p:spPr>
          <a:xfrm flipV="1">
            <a:off x="4499992" y="4350613"/>
            <a:ext cx="428301" cy="40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>
            <a:stCxn id="3074" idx="3"/>
            <a:endCxn id="6" idx="1"/>
          </p:cNvCxnSpPr>
          <p:nvPr/>
        </p:nvCxnSpPr>
        <p:spPr>
          <a:xfrm>
            <a:off x="6718246" y="4350613"/>
            <a:ext cx="500488" cy="404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3074" idx="2"/>
            <a:endCxn id="7" idx="0"/>
          </p:cNvCxnSpPr>
          <p:nvPr/>
        </p:nvCxnSpPr>
        <p:spPr>
          <a:xfrm rot="16200000" flipH="1">
            <a:off x="5808324" y="5716465"/>
            <a:ext cx="31736" cy="1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endCxn id="3074" idx="0"/>
          </p:cNvCxnSpPr>
          <p:nvPr/>
        </p:nvCxnSpPr>
        <p:spPr>
          <a:xfrm>
            <a:off x="5782142" y="2932424"/>
            <a:ext cx="41128" cy="67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ous-titre 2"/>
          <p:cNvSpPr txBox="1">
            <a:spLocks/>
          </p:cNvSpPr>
          <p:nvPr/>
        </p:nvSpPr>
        <p:spPr>
          <a:xfrm>
            <a:off x="3347864" y="1916832"/>
            <a:ext cx="5616624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fr-FR" sz="3200" dirty="0" smtClean="0">
                <a:solidFill>
                  <a:srgbClr val="002232"/>
                </a:solidFill>
              </a:rPr>
              <a:t>Fonctionnalités souhaitées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2744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6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573016"/>
            <a:ext cx="3238500" cy="208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Bilan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20072" y="3356992"/>
            <a:ext cx="151216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custDataLst>
              <p:tags r:id="rId1"/>
            </p:custDataLst>
            <p:extLst>
              <p:ext uri="{D42A27DB-BD31-4B8C-83A1-F6EECF244321}">
                <p14:modId xmlns="" xmlns:p14="http://schemas.microsoft.com/office/powerpoint/2010/main" val="678270856"/>
              </p:ext>
            </p:extLst>
          </p:nvPr>
        </p:nvGraphicFramePr>
        <p:xfrm>
          <a:off x="3203848" y="2647950"/>
          <a:ext cx="6408738" cy="4210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Graphique 3"/>
          <p:cNvGraphicFramePr/>
          <p:nvPr>
            <p:extLst>
              <p:ext uri="{D42A27DB-BD31-4B8C-83A1-F6EECF244321}">
                <p14:modId xmlns="" xmlns:p14="http://schemas.microsoft.com/office/powerpoint/2010/main" val="1049960432"/>
              </p:ext>
            </p:extLst>
          </p:nvPr>
        </p:nvGraphicFramePr>
        <p:xfrm>
          <a:off x="755576" y="1844824"/>
          <a:ext cx="5976663" cy="40324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Graphique 5"/>
          <p:cNvGraphicFramePr/>
          <p:nvPr>
            <p:extLst>
              <p:ext uri="{D42A27DB-BD31-4B8C-83A1-F6EECF244321}">
                <p14:modId xmlns="" xmlns:p14="http://schemas.microsoft.com/office/powerpoint/2010/main" val="1049960432"/>
              </p:ext>
            </p:extLst>
          </p:nvPr>
        </p:nvGraphicFramePr>
        <p:xfrm>
          <a:off x="-396552" y="3717032"/>
          <a:ext cx="2952328" cy="79078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="" xmlns:p14="http://schemas.microsoft.com/office/powerpoint/2010/main" val="2509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Présentation du bilan</a:t>
            </a:r>
          </a:p>
          <a:p>
            <a:endParaRPr lang="fr-FR" sz="2400" dirty="0" smtClean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rgbClr val="00B050"/>
                </a:solidFill>
              </a:rPr>
              <a:t>Le produit correspond au SFD et est validé par </a:t>
            </a:r>
            <a:r>
              <a:rPr lang="fr-FR" sz="2400" dirty="0" err="1" smtClean="0">
                <a:solidFill>
                  <a:srgbClr val="00B050"/>
                </a:solidFill>
              </a:rPr>
              <a:t>Darties</a:t>
            </a:r>
            <a:r>
              <a:rPr lang="fr-FR" sz="2400" dirty="0" smtClean="0">
                <a:solidFill>
                  <a:srgbClr val="00B050"/>
                </a:solidFill>
              </a:rPr>
              <a:t> ?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Des points sont à terminer ?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rgbClr val="FF0000"/>
                </a:solidFill>
              </a:rPr>
              <a:t>Le projet n’est pas abouti ?</a:t>
            </a:r>
          </a:p>
          <a:p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  <a:p>
            <a:endParaRPr lang="fr-FR" sz="2400" dirty="0"/>
          </a:p>
        </p:txBody>
      </p:sp>
      <p:pic>
        <p:nvPicPr>
          <p:cNvPr id="2" name="Picture 2" descr="http://www.seniorev.com/typo3temp/pics/529da1a1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9040"/>
            <a:ext cx="2580116" cy="193508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8914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Bilan de l’ergonomie</a:t>
            </a:r>
          </a:p>
          <a:p>
            <a:endParaRPr lang="fr-FR" sz="2400" dirty="0" smtClean="0"/>
          </a:p>
          <a:p>
            <a:r>
              <a:rPr lang="fr-FR" sz="2400" dirty="0" smtClean="0"/>
              <a:t>Le design de l’application est assez proche de la charte graphique du cahier des charges.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70" y="4000504"/>
            <a:ext cx="3106034" cy="233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94" y="3929066"/>
            <a:ext cx="3143272" cy="238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8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65104"/>
            <a:ext cx="221457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  <a:endParaRPr lang="fr-FR" b="1" dirty="0"/>
          </a:p>
          <a:p>
            <a:r>
              <a:rPr lang="fr-FR" sz="2600" dirty="0" smtClean="0"/>
              <a:t>Les profils "Responsable magasin", "Responsable régional" et "Directeur commercial" sont opérationnels mis à part la gestion des études</a:t>
            </a:r>
          </a:p>
          <a:p>
            <a:pPr algn="just"/>
            <a:r>
              <a:rPr lang="fr-FR" sz="2600" dirty="0" smtClean="0"/>
              <a:t>Le profil "Chef de produit" n'a pas été implémenté</a:t>
            </a:r>
          </a:p>
        </p:txBody>
      </p:sp>
    </p:spTree>
    <p:extLst>
      <p:ext uri="{BB962C8B-B14F-4D97-AF65-F5344CB8AC3E}">
        <p14:creationId xmlns="" xmlns:p14="http://schemas.microsoft.com/office/powerpoint/2010/main" val="42715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</a:p>
          <a:p>
            <a:pPr marL="0" indent="0" algn="ctr">
              <a:buNone/>
            </a:pPr>
            <a:endParaRPr lang="fr-FR" b="1" dirty="0"/>
          </a:p>
          <a:p>
            <a:pPr algn="just"/>
            <a:r>
              <a:rPr lang="fr-FR" sz="2400" dirty="0" smtClean="0"/>
              <a:t>Pour tous les profils créés, on peut consulter : l'accueil, le palmarès, l'historique et les détails, avec leurs graphiques associés.</a:t>
            </a:r>
          </a:p>
          <a:p>
            <a:pPr algn="just"/>
            <a:r>
              <a:rPr lang="fr-FR" sz="2400" dirty="0" smtClean="0"/>
              <a:t>On peut faire varier les informations à afficher.</a:t>
            </a:r>
          </a:p>
        </p:txBody>
      </p:sp>
    </p:spTree>
    <p:extLst>
      <p:ext uri="{BB962C8B-B14F-4D97-AF65-F5344CB8AC3E}">
        <p14:creationId xmlns="" xmlns:p14="http://schemas.microsoft.com/office/powerpoint/2010/main" val="26074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       Accueil</a:t>
            </a:r>
          </a:p>
        </p:txBody>
      </p:sp>
      <p:pic>
        <p:nvPicPr>
          <p:cNvPr id="1026" name="Picture 2" descr="01.bm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0" y="2457917"/>
            <a:ext cx="2214500" cy="161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779" y="2457918"/>
            <a:ext cx="2247333" cy="169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 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2566" y="4725144"/>
            <a:ext cx="2283650" cy="171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Espace réservé du contenu 2"/>
          <p:cNvSpPr txBox="1">
            <a:spLocks/>
          </p:cNvSpPr>
          <p:nvPr/>
        </p:nvSpPr>
        <p:spPr>
          <a:xfrm>
            <a:off x="5580112" y="1916832"/>
            <a:ext cx="288032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Palmarès</a:t>
            </a: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3923928" y="4149080"/>
            <a:ext cx="2880320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Détails</a:t>
            </a:r>
          </a:p>
        </p:txBody>
      </p:sp>
    </p:spTree>
    <p:extLst>
      <p:ext uri="{BB962C8B-B14F-4D97-AF65-F5344CB8AC3E}">
        <p14:creationId xmlns="" xmlns:p14="http://schemas.microsoft.com/office/powerpoint/2010/main" val="552799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navigation</a:t>
            </a:r>
          </a:p>
          <a:p>
            <a:pPr algn="just"/>
            <a:endParaRPr lang="fr-FR" dirty="0" smtClean="0"/>
          </a:p>
          <a:p>
            <a:pPr algn="just"/>
            <a:r>
              <a:rPr lang="fr-FR" sz="2400" dirty="0" smtClean="0"/>
              <a:t>On peut imprimer les résultats et les enregistrer au format PDF uniquement</a:t>
            </a:r>
          </a:p>
          <a:p>
            <a:pPr algn="just"/>
            <a:r>
              <a:rPr lang="fr-FR" sz="2400" dirty="0" smtClean="0"/>
              <a:t>L'envoi par e-mail n'est pas opérationnel</a:t>
            </a:r>
          </a:p>
          <a:p>
            <a:pPr algn="just"/>
            <a:r>
              <a:rPr lang="fr-FR" sz="2400" dirty="0" smtClean="0"/>
              <a:t>L'aide n'a pas été implémentée</a:t>
            </a:r>
            <a:endParaRPr lang="fr-FR" sz="2400" dirty="0"/>
          </a:p>
        </p:txBody>
      </p:sp>
    </p:spTree>
    <p:extLst>
      <p:ext uri="{BB962C8B-B14F-4D97-AF65-F5344CB8AC3E}">
        <p14:creationId xmlns="" xmlns:p14="http://schemas.microsoft.com/office/powerpoint/2010/main" val="1985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4" y="3286124"/>
            <a:ext cx="401035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b="1" dirty="0"/>
              <a:t>Bilan de l’alimentation</a:t>
            </a:r>
          </a:p>
          <a:p>
            <a:r>
              <a:rPr lang="fr-FR" sz="3000" dirty="0" smtClean="0"/>
              <a:t>Réalisation de tests d’alimentation avec des fichiers valides et invalides</a:t>
            </a:r>
          </a:p>
          <a:p>
            <a:r>
              <a:rPr lang="fr-FR" sz="3000" dirty="0" smtClean="0"/>
              <a:t>L’application a réagi conformément aux attentes : </a:t>
            </a:r>
          </a:p>
          <a:p>
            <a:pPr lvl="1"/>
            <a:r>
              <a:rPr lang="fr-FR" sz="2600" dirty="0" smtClean="0"/>
              <a:t>Lorsque les fichiers étaient bons, la base de données a bien été mise à jour</a:t>
            </a:r>
          </a:p>
          <a:p>
            <a:pPr lvl="1"/>
            <a:r>
              <a:rPr lang="fr-FR" sz="2600" dirty="0" smtClean="0"/>
              <a:t>Lorsque les fichiers étaient mauvais, la base de données ne se mettait pas à jour et un message d’erreur était généré</a:t>
            </a:r>
            <a:endParaRPr lang="fr-FR" sz="2600" dirty="0"/>
          </a:p>
        </p:txBody>
      </p:sp>
    </p:spTree>
    <p:extLst>
      <p:ext uri="{BB962C8B-B14F-4D97-AF65-F5344CB8AC3E}">
        <p14:creationId xmlns="" xmlns:p14="http://schemas.microsoft.com/office/powerpoint/2010/main" val="34612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smtClean="0"/>
              <a:t>Bilan de l’alimentation</a:t>
            </a:r>
          </a:p>
          <a:p>
            <a:r>
              <a:rPr lang="fr-FR" sz="3000" dirty="0" smtClean="0"/>
              <a:t>Les jobs fonctionnent</a:t>
            </a:r>
          </a:p>
          <a:p>
            <a:r>
              <a:rPr lang="fr-FR" sz="3000" dirty="0" smtClean="0"/>
              <a:t>Mais il n'y a pas d'interface d'administration : nous sommes obligés de passer par </a:t>
            </a:r>
            <a:r>
              <a:rPr lang="fr-FR" sz="3000" dirty="0" err="1" smtClean="0"/>
              <a:t>Talend</a:t>
            </a:r>
            <a:endParaRPr lang="fr-FR" sz="2600" dirty="0" smtClean="0"/>
          </a:p>
        </p:txBody>
      </p:sp>
    </p:spTree>
    <p:extLst>
      <p:ext uri="{BB962C8B-B14F-4D97-AF65-F5344CB8AC3E}">
        <p14:creationId xmlns="" xmlns:p14="http://schemas.microsoft.com/office/powerpoint/2010/main" val="34364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Comparaison SAS / Jasper</a:t>
            </a:r>
          </a:p>
          <a:p>
            <a:r>
              <a:rPr lang="fr-FR" sz="2000" dirty="0" smtClean="0"/>
              <a:t>Avantage Jasper – Facilité mise en œuvre tableaux</a:t>
            </a:r>
          </a:p>
          <a:p>
            <a:r>
              <a:rPr lang="fr-FR" sz="2000" dirty="0" smtClean="0"/>
              <a:t>Un peu moins de possibilités en graphes / cartes</a:t>
            </a:r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370888241"/>
              </p:ext>
            </p:extLst>
          </p:nvPr>
        </p:nvGraphicFramePr>
        <p:xfrm>
          <a:off x="467542" y="3140968"/>
          <a:ext cx="8496945" cy="25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/>
                <a:gridCol w="1699389"/>
                <a:gridCol w="1699389"/>
                <a:gridCol w="1699389"/>
                <a:gridCol w="1699389"/>
              </a:tblGrid>
              <a:tr h="442848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SAS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Jasper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 Magasin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</a:t>
                      </a:r>
                      <a:r>
                        <a:rPr lang="fr-FR" sz="1600" b="1" baseline="0" dirty="0" smtClean="0"/>
                        <a:t> </a:t>
                      </a:r>
                      <a:r>
                        <a:rPr lang="fr-FR" sz="1600" b="1" baseline="0" dirty="0" err="1" smtClean="0"/>
                        <a:t>Regional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 smtClean="0"/>
                    </a:p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Directeur Commercial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92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494" y="5187807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372" y="5138130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978328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smtClean="0">
                <a:solidFill>
                  <a:srgbClr val="00B050"/>
                </a:solidFill>
              </a:rPr>
              <a:t>Fonctionnalités importantes </a:t>
            </a:r>
            <a:r>
              <a:rPr lang="fr-FR" sz="2400" dirty="0" smtClean="0">
                <a:solidFill>
                  <a:srgbClr val="00B050"/>
                </a:solidFill>
              </a:rPr>
              <a:t>validées et terminées</a:t>
            </a:r>
          </a:p>
          <a:p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Finir les dernières parties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Automatisation du projet d’alimentation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Partie Etude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Fonctions annexes de l’application (e-mails …)</a:t>
            </a:r>
          </a:p>
          <a:p>
            <a:endParaRPr lang="fr-FR" sz="2400" dirty="0">
              <a:solidFill>
                <a:srgbClr val="00B050"/>
              </a:solidFill>
            </a:endParaRPr>
          </a:p>
        </p:txBody>
      </p:sp>
      <p:pic>
        <p:nvPicPr>
          <p:cNvPr id="5" name="Picture 2" descr="http://www.seniorev.com/typo3temp/pics/529da1a1e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19714"/>
            <a:ext cx="3384376" cy="253828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690610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4294967295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endParaRPr lang="fr-FR" dirty="0" smtClean="0"/>
          </a:p>
          <a:p>
            <a:pPr marL="0" indent="0" algn="ctr">
              <a:buNone/>
            </a:pPr>
            <a:r>
              <a:rPr lang="fr-FR" sz="5400" dirty="0" smtClean="0"/>
              <a:t>Merci de votre attention</a:t>
            </a:r>
            <a:endParaRPr lang="fr-FR" sz="5400" dirty="0"/>
          </a:p>
        </p:txBody>
      </p:sp>
    </p:spTree>
    <p:extLst>
      <p:ext uri="{BB962C8B-B14F-4D97-AF65-F5344CB8AC3E}">
        <p14:creationId xmlns="" xmlns:p14="http://schemas.microsoft.com/office/powerpoint/2010/main" val="2098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429000"/>
            <a:ext cx="3014756" cy="2011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Bilan pédagogique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660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découverte </a:t>
            </a:r>
            <a:r>
              <a:rPr lang="fr-FR" dirty="0"/>
              <a:t>des projets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Découverte du fonctionnement d’une équipe projet :</a:t>
            </a:r>
          </a:p>
          <a:p>
            <a:pPr lvl="1">
              <a:buFont typeface="Arial" pitchFamily="34" charset="0"/>
              <a:buChar char="•"/>
            </a:pPr>
            <a:endParaRPr lang="fr-FR" dirty="0"/>
          </a:p>
          <a:p>
            <a:pPr lvl="2"/>
            <a:r>
              <a:rPr lang="fr-FR" dirty="0"/>
              <a:t>Organisation d’une équipe </a:t>
            </a:r>
            <a:r>
              <a:rPr lang="fr-FR" dirty="0" smtClean="0"/>
              <a:t>projet</a:t>
            </a:r>
            <a:endParaRPr lang="fr-FR" dirty="0"/>
          </a:p>
          <a:p>
            <a:pPr lvl="2"/>
            <a:r>
              <a:rPr lang="fr-FR" dirty="0"/>
              <a:t>Le découpage en </a:t>
            </a:r>
            <a:r>
              <a:rPr lang="fr-FR" dirty="0" err="1"/>
              <a:t>sous-équipes</a:t>
            </a:r>
            <a:r>
              <a:rPr lang="fr-FR" dirty="0"/>
              <a:t> et la distribution des tâches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865908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</a:t>
            </a:r>
            <a:r>
              <a:rPr lang="fr-FR" dirty="0" smtClean="0"/>
              <a:t>communication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Organisation du partage des informations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règles à mettre en place ou non pour favoriser et faciliter l’échange au sein du groupe</a:t>
            </a:r>
            <a:br>
              <a:rPr lang="fr-FR" dirty="0"/>
            </a:b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Attention à la verticalité des </a:t>
            </a:r>
            <a:r>
              <a:rPr lang="fr-FR" dirty="0" smtClean="0"/>
              <a:t>échanges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com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62880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6197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gestion des relations </a:t>
            </a:r>
            <a:r>
              <a:rPr lang="fr-FR" dirty="0" smtClean="0"/>
              <a:t>humaines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Travailler en équipe signifie travailler avec des </a:t>
            </a:r>
            <a:r>
              <a:rPr lang="fr-FR" dirty="0" smtClean="0"/>
              <a:t>gens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356992"/>
            <a:ext cx="4731606" cy="3501008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5292080" y="3068960"/>
            <a:ext cx="36160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Apprendre à écouter, comprendre ses collaborateurs, et négocier avec eux afin de trouver des compromis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62199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ct val="0"/>
              </a:spcBef>
              <a:buNone/>
              <a:defRPr/>
            </a:pPr>
            <a:r>
              <a:rPr lang="fr-FR" dirty="0"/>
              <a:t>Directeur régional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4311575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Responsabilité de l’activité de sa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57060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Veiller à ce que les objectifs de sa région soient atteints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4383583"/>
            <a:ext cx="201622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2232"/>
                </a:solidFill>
              </a:rPr>
              <a:t>C</a:t>
            </a:r>
            <a:r>
              <a:rPr lang="fr-FR" dirty="0" smtClean="0">
                <a:solidFill>
                  <a:srgbClr val="002232"/>
                </a:solidFill>
              </a:rPr>
              <a:t>onnaissance de l’activité des magasins</a:t>
            </a:r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 flipV="1">
            <a:off x="4067944" y="4725144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257887" y="3688544"/>
            <a:ext cx="516830" cy="12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802857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427984" y="5823743"/>
            <a:ext cx="230425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Animateur commercial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rot="16200000" flipV="1">
            <a:off x="5349503" y="5593134"/>
            <a:ext cx="372814" cy="8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:\Users\Charaf EL BELLAI\Desktop\assistant_chef_produit_assuranc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789040"/>
            <a:ext cx="1296144" cy="15174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20227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 animBg="1"/>
      <p:bldP spid="10" grpId="0" animBg="1"/>
      <p:bldP spid="14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2"/>
          <p:cNvSpPr txBox="1">
            <a:spLocks/>
          </p:cNvSpPr>
          <p:nvPr/>
        </p:nvSpPr>
        <p:spPr>
          <a:xfrm>
            <a:off x="2113384" y="1916832"/>
            <a:ext cx="6707088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Bilan du projet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Bilan technique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Découverte d’un important projet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Découverte des métiers du décisionnel (alimentation, restitution, recettes…)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Bilan humain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Organisation</a:t>
            </a:r>
          </a:p>
        </p:txBody>
      </p:sp>
    </p:spTree>
    <p:extLst>
      <p:ext uri="{BB962C8B-B14F-4D97-AF65-F5344CB8AC3E}">
        <p14:creationId xmlns="" xmlns:p14="http://schemas.microsoft.com/office/powerpoint/2010/main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points à </a:t>
            </a:r>
            <a:r>
              <a:rPr lang="fr-FR" dirty="0" smtClean="0"/>
              <a:t>améliorer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groupe :</a:t>
            </a:r>
          </a:p>
          <a:p>
            <a:pPr lvl="2"/>
            <a:r>
              <a:rPr lang="fr-FR" dirty="0"/>
              <a:t>Une meilleure communication</a:t>
            </a:r>
          </a:p>
          <a:p>
            <a:pPr lvl="2"/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module :</a:t>
            </a:r>
          </a:p>
          <a:p>
            <a:pPr lvl="2"/>
            <a:r>
              <a:rPr lang="fr-FR" dirty="0"/>
              <a:t>Avoir un créneau réservé (</a:t>
            </a:r>
            <a:r>
              <a:rPr lang="fr-FR" dirty="0" smtClean="0"/>
              <a:t>une </a:t>
            </a:r>
            <a:r>
              <a:rPr lang="fr-FR" dirty="0"/>
              <a:t>après-midi par semaine)</a:t>
            </a:r>
          </a:p>
          <a:p>
            <a:pPr lvl="2"/>
            <a:r>
              <a:rPr lang="fr-FR" dirty="0"/>
              <a:t>Un accès multiple aux ressources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Bilan du groupe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941803" y="3284984"/>
            <a:ext cx="2808312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 smtClean="0"/>
          </a:p>
          <a:p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919976163"/>
              </p:ext>
            </p:extLst>
          </p:nvPr>
        </p:nvGraphicFramePr>
        <p:xfrm>
          <a:off x="2267744" y="3284984"/>
          <a:ext cx="6096000" cy="217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Positif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Négatif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21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Progression importante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Communication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Respect des Délais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Réveil</a:t>
                      </a:r>
                      <a:r>
                        <a:rPr lang="fr-FR" baseline="0" dirty="0" smtClean="0"/>
                        <a:t> du groupe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Implication disparate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Objectifs fixés réussi et dépassé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 descr="http://blog.ig-conseils.com/wp/wp-content/uploads/2009/01/bila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6136" t="6264" r="17456" b="10714"/>
          <a:stretch/>
        </p:blipFill>
        <p:spPr bwMode="auto">
          <a:xfrm>
            <a:off x="7164288" y="1556792"/>
            <a:ext cx="1785257" cy="167389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3316357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Historique: évolution de l’activité</a:t>
            </a:r>
          </a:p>
        </p:txBody>
      </p:sp>
      <p:sp>
        <p:nvSpPr>
          <p:cNvPr id="9" name="Rectangle 8"/>
          <p:cNvSpPr/>
          <p:nvPr/>
        </p:nvSpPr>
        <p:spPr>
          <a:xfrm>
            <a:off x="1691680" y="508692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Comparer objectif/réel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91680" y="3873822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CA, bénéfice et marge des magasins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Position/ Région/ CA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12976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  <a:endCxn id="3074" idx="1"/>
          </p:cNvCxnSpPr>
          <p:nvPr/>
        </p:nvCxnSpPr>
        <p:spPr>
          <a:xfrm flipV="1">
            <a:off x="3923928" y="4005064"/>
            <a:ext cx="576064" cy="191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9" idx="3"/>
            <a:endCxn id="3074" idx="1"/>
          </p:cNvCxnSpPr>
          <p:nvPr/>
        </p:nvCxnSpPr>
        <p:spPr>
          <a:xfrm flipV="1">
            <a:off x="3923928" y="4005064"/>
            <a:ext cx="576064" cy="140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  <a:endCxn id="3074" idx="3"/>
          </p:cNvCxnSpPr>
          <p:nvPr/>
        </p:nvCxnSpPr>
        <p:spPr>
          <a:xfrm rot="10800000">
            <a:off x="6095992" y="4005065"/>
            <a:ext cx="564240" cy="123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stCxn id="3074" idx="3"/>
            <a:endCxn id="11" idx="1"/>
          </p:cNvCxnSpPr>
          <p:nvPr/>
        </p:nvCxnSpPr>
        <p:spPr>
          <a:xfrm>
            <a:off x="6095992" y="4005064"/>
            <a:ext cx="564240" cy="1571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ous-titre 2"/>
          <p:cNvSpPr txBox="1">
            <a:spLocks/>
          </p:cNvSpPr>
          <p:nvPr/>
        </p:nvSpPr>
        <p:spPr>
          <a:xfrm>
            <a:off x="2771800" y="2099989"/>
            <a:ext cx="5616624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fr-FR" sz="3200" dirty="0" smtClean="0">
                <a:solidFill>
                  <a:srgbClr val="002232"/>
                </a:solidFill>
              </a:rPr>
              <a:t>Fonctionnalités souhaitées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10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2195736" y="2171997"/>
            <a:ext cx="6408712" cy="4209331"/>
          </a:xfrm>
        </p:spPr>
        <p:txBody>
          <a:bodyPr/>
          <a:lstStyle/>
          <a:p>
            <a:pPr marL="0" lvl="0" indent="0" algn="ctr">
              <a:buNone/>
            </a:pPr>
            <a:r>
              <a:rPr lang="fr-FR" dirty="0"/>
              <a:t>Responsable magasin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267744" y="4509120"/>
            <a:ext cx="15841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En relation avec leur responsable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94052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Connaître le positionnement de son magasin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164288" y="465313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Gérer les ventes et la compatibilité</a:t>
            </a:r>
          </a:p>
        </p:txBody>
      </p:sp>
      <p:cxnSp>
        <p:nvCxnSpPr>
          <p:cNvPr id="12" name="Connecteur droit 11"/>
          <p:cNvCxnSpPr>
            <a:stCxn id="7" idx="3"/>
            <a:endCxn id="23" idx="1"/>
          </p:cNvCxnSpPr>
          <p:nvPr/>
        </p:nvCxnSpPr>
        <p:spPr>
          <a:xfrm>
            <a:off x="3851920" y="5109285"/>
            <a:ext cx="648072" cy="11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3" idx="0"/>
            <a:endCxn id="8" idx="2"/>
          </p:cNvCxnSpPr>
          <p:nvPr/>
        </p:nvCxnSpPr>
        <p:spPr>
          <a:xfrm rot="5400000" flipH="1" flipV="1">
            <a:off x="5329180" y="4114172"/>
            <a:ext cx="501245" cy="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23" idx="3"/>
            <a:endCxn id="10" idx="1"/>
          </p:cNvCxnSpPr>
          <p:nvPr/>
        </p:nvCxnSpPr>
        <p:spPr>
          <a:xfrm flipV="1">
            <a:off x="6658992" y="5114801"/>
            <a:ext cx="505296" cy="59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D:\Documents and Settings\charaf.el.bellai\Desktop\u2495630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4365104"/>
            <a:ext cx="2159000" cy="1511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387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420888"/>
            <a:ext cx="4651350" cy="303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 bwMode="auto">
          <a:xfrm>
            <a:off x="5137944" y="3921125"/>
            <a:ext cx="381000" cy="20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Connector 7"/>
          <p:cNvCxnSpPr>
            <a:stCxn id="1026" idx="1"/>
          </p:cNvCxnSpPr>
          <p:nvPr/>
        </p:nvCxnSpPr>
        <p:spPr>
          <a:xfrm rot="10800000" flipV="1">
            <a:off x="3995936" y="2003242"/>
            <a:ext cx="1080120" cy="2073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3707904" y="4149080"/>
            <a:ext cx="288032" cy="2160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92280" y="1844824"/>
            <a:ext cx="1728192" cy="417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à coins arrondis 10"/>
          <p:cNvSpPr/>
          <p:nvPr/>
        </p:nvSpPr>
        <p:spPr>
          <a:xfrm>
            <a:off x="1979712" y="3284984"/>
            <a:ext cx="720080" cy="2160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/>
          <p:cNvCxnSpPr>
            <a:stCxn id="11" idx="3"/>
          </p:cNvCxnSpPr>
          <p:nvPr/>
        </p:nvCxnSpPr>
        <p:spPr>
          <a:xfrm>
            <a:off x="2699792" y="4365104"/>
            <a:ext cx="4320480" cy="792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76056" y="1700808"/>
            <a:ext cx="1152128" cy="604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1014650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2123728" y="2316013"/>
            <a:ext cx="6408712" cy="4209331"/>
          </a:xfrm>
        </p:spPr>
        <p:txBody>
          <a:bodyPr/>
          <a:lstStyle/>
          <a:p>
            <a:pPr lvl="0" algn="ctr">
              <a:buNone/>
            </a:pPr>
            <a:r>
              <a:rPr lang="fr-FR" dirty="0" smtClean="0"/>
              <a:t>  Chef </a:t>
            </a:r>
            <a:r>
              <a:rPr lang="fr-FR" dirty="0"/>
              <a:t>de produit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363012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Adapter sa gamme en permanence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370213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002232"/>
                </a:solidFill>
              </a:rPr>
              <a:t>C</a:t>
            </a:r>
            <a:r>
              <a:rPr lang="fr-FR" dirty="0" smtClean="0">
                <a:solidFill>
                  <a:srgbClr val="002232"/>
                </a:solidFill>
              </a:rPr>
              <a:t>hargé de réaliser des études</a:t>
            </a:r>
          </a:p>
        </p:txBody>
      </p:sp>
      <p:cxnSp>
        <p:nvCxnSpPr>
          <p:cNvPr id="12" name="Connecteur droit 11"/>
          <p:cNvCxnSpPr>
            <a:endCxn id="4098" idx="1"/>
          </p:cNvCxnSpPr>
          <p:nvPr/>
        </p:nvCxnSpPr>
        <p:spPr>
          <a:xfrm flipV="1">
            <a:off x="4067944" y="4043695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12140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29320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139952" y="5142294"/>
            <a:ext cx="27363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Responsable d'une gamme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flipH="1" flipV="1">
            <a:off x="5419700" y="4769480"/>
            <a:ext cx="88404" cy="37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52836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0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Interfaçage facilité avec la solution SAS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691680" y="508692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Accès à la bibliothèque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691680" y="3873822"/>
            <a:ext cx="2232248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Automatiser le principe de création d’études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fr-FR" dirty="0" smtClean="0">
                <a:solidFill>
                  <a:srgbClr val="002232"/>
                </a:solidFill>
              </a:rPr>
              <a:t>Créer ses propres tableaux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212976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  <a:endCxn id="3074" idx="1"/>
          </p:cNvCxnSpPr>
          <p:nvPr/>
        </p:nvCxnSpPr>
        <p:spPr>
          <a:xfrm flipV="1">
            <a:off x="3923928" y="4005064"/>
            <a:ext cx="576064" cy="3304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9" idx="3"/>
            <a:endCxn id="3074" idx="1"/>
          </p:cNvCxnSpPr>
          <p:nvPr/>
        </p:nvCxnSpPr>
        <p:spPr>
          <a:xfrm flipV="1">
            <a:off x="3923928" y="4005064"/>
            <a:ext cx="576064" cy="1405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  <a:endCxn id="3074" idx="3"/>
          </p:cNvCxnSpPr>
          <p:nvPr/>
        </p:nvCxnSpPr>
        <p:spPr>
          <a:xfrm rot="10800000">
            <a:off x="6095992" y="4005065"/>
            <a:ext cx="564240" cy="12317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stCxn id="3074" idx="3"/>
            <a:endCxn id="11" idx="1"/>
          </p:cNvCxnSpPr>
          <p:nvPr/>
        </p:nvCxnSpPr>
        <p:spPr>
          <a:xfrm>
            <a:off x="6095992" y="4005064"/>
            <a:ext cx="564240" cy="2956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ous-titre 2"/>
          <p:cNvSpPr txBox="1">
            <a:spLocks/>
          </p:cNvSpPr>
          <p:nvPr/>
        </p:nvSpPr>
        <p:spPr>
          <a:xfrm>
            <a:off x="2843808" y="2171997"/>
            <a:ext cx="5616624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fr-FR" sz="3200" dirty="0" smtClean="0">
                <a:solidFill>
                  <a:srgbClr val="002232"/>
                </a:solidFill>
              </a:rPr>
              <a:t>Fonctionnalités souhaitées</a:t>
            </a:r>
            <a:endParaRPr kumimoji="0" lang="fr-FR" sz="3200" b="0" i="0" u="none" strike="noStrike" kern="1200" cap="none" spc="0" normalizeH="0" baseline="0" noProof="0" dirty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0103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0104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EMRIC\AppData\Local\Temp\1298373469_Si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717032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Solution technique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3742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2000" dirty="0" smtClean="0">
                <a:solidFill>
                  <a:srgbClr val="002232"/>
                </a:solidFill>
              </a:rPr>
              <a:t>ETL : </a:t>
            </a:r>
            <a:r>
              <a:rPr lang="fr-FR" sz="2000" dirty="0" err="1" smtClean="0">
                <a:solidFill>
                  <a:srgbClr val="002232"/>
                </a:solidFill>
              </a:rPr>
              <a:t>Extract</a:t>
            </a:r>
            <a:r>
              <a:rPr lang="fr-FR" sz="2000" dirty="0" smtClean="0">
                <a:solidFill>
                  <a:srgbClr val="002232"/>
                </a:solidFill>
              </a:rPr>
              <a:t>, </a:t>
            </a:r>
            <a:r>
              <a:rPr lang="fr-FR" sz="2000" dirty="0" err="1" smtClean="0">
                <a:solidFill>
                  <a:srgbClr val="002232"/>
                </a:solidFill>
              </a:rPr>
              <a:t>Transform</a:t>
            </a:r>
            <a:r>
              <a:rPr lang="fr-FR" sz="2000" dirty="0" smtClean="0">
                <a:solidFill>
                  <a:srgbClr val="002232"/>
                </a:solidFill>
              </a:rPr>
              <a:t> and </a:t>
            </a:r>
            <a:r>
              <a:rPr lang="fr-FR" sz="2000" dirty="0" err="1" smtClean="0">
                <a:solidFill>
                  <a:srgbClr val="002232"/>
                </a:solidFill>
              </a:rPr>
              <a:t>Load</a:t>
            </a:r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>
              <a:solidFill>
                <a:srgbClr val="002232"/>
              </a:solidFill>
            </a:endParaRPr>
          </a:p>
          <a:p>
            <a:pPr>
              <a:buNone/>
            </a:pPr>
            <a:r>
              <a:rPr lang="fr-FR" sz="2000" dirty="0" smtClean="0">
                <a:solidFill>
                  <a:srgbClr val="002232"/>
                </a:solidFill>
              </a:rPr>
              <a:t>Outil de restitution : mise en forme des données</a:t>
            </a:r>
          </a:p>
          <a:p>
            <a:endParaRPr lang="fr-FR" sz="2000" dirty="0" smtClean="0">
              <a:solidFill>
                <a:srgbClr val="002232"/>
              </a:solidFill>
            </a:endParaRPr>
          </a:p>
        </p:txBody>
      </p:sp>
      <p:sp>
        <p:nvSpPr>
          <p:cNvPr id="6" name="Ellipse 5"/>
          <p:cNvSpPr/>
          <p:nvPr/>
        </p:nvSpPr>
        <p:spPr>
          <a:xfrm>
            <a:off x="4333255" y="2802412"/>
            <a:ext cx="792088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ETL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261768">
            <a:off x="3735217" y="27911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0774759">
            <a:off x="3738737" y="324964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re 9"/>
          <p:cNvSpPr/>
          <p:nvPr/>
        </p:nvSpPr>
        <p:spPr>
          <a:xfrm>
            <a:off x="5853807" y="2658396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sp>
        <p:nvSpPr>
          <p:cNvPr id="11" name="Flèche droite 10"/>
          <p:cNvSpPr/>
          <p:nvPr/>
        </p:nvSpPr>
        <p:spPr>
          <a:xfrm>
            <a:off x="5197351" y="294642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re 11"/>
          <p:cNvSpPr/>
          <p:nvPr/>
        </p:nvSpPr>
        <p:spPr>
          <a:xfrm>
            <a:off x="3037111" y="2442372"/>
            <a:ext cx="576064" cy="648072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BDD</a:t>
            </a:r>
            <a:endParaRPr lang="fr-FR" sz="1200" dirty="0"/>
          </a:p>
        </p:txBody>
      </p:sp>
      <p:sp>
        <p:nvSpPr>
          <p:cNvPr id="27" name="Ellipse 26"/>
          <p:cNvSpPr/>
          <p:nvPr/>
        </p:nvSpPr>
        <p:spPr>
          <a:xfrm>
            <a:off x="4916488" y="4774676"/>
            <a:ext cx="1800200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Outil de restitution</a:t>
            </a:r>
            <a:endParaRPr lang="fr-FR" dirty="0"/>
          </a:p>
        </p:txBody>
      </p:sp>
      <p:sp>
        <p:nvSpPr>
          <p:cNvPr id="28" name="Flèche gauche 27"/>
          <p:cNvSpPr/>
          <p:nvPr/>
        </p:nvSpPr>
        <p:spPr>
          <a:xfrm rot="10800000">
            <a:off x="4268416" y="5062708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901625810"/>
              </p:ext>
            </p:extLst>
          </p:nvPr>
        </p:nvGraphicFramePr>
        <p:xfrm>
          <a:off x="7580784" y="4221088"/>
          <a:ext cx="72008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40"/>
                <a:gridCol w="360040"/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="" xmlns:p14="http://schemas.microsoft.com/office/powerpoint/2010/main" val="2551972124"/>
              </p:ext>
            </p:extLst>
          </p:nvPr>
        </p:nvGraphicFramePr>
        <p:xfrm>
          <a:off x="7220744" y="5229200"/>
          <a:ext cx="1383704" cy="115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Flèche droite 30"/>
          <p:cNvSpPr/>
          <p:nvPr/>
        </p:nvSpPr>
        <p:spPr>
          <a:xfrm rot="20326257">
            <a:off x="6810705" y="485723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1261768">
            <a:off x="6766722" y="545646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re 32"/>
          <p:cNvSpPr/>
          <p:nvPr/>
        </p:nvSpPr>
        <p:spPr>
          <a:xfrm>
            <a:off x="2900264" y="4797152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pic>
        <p:nvPicPr>
          <p:cNvPr id="18" name="Image 17" descr="C:\Users\EMRIC\AppData\Local\Temp\1297793448_application-vnd.ms-excel.png"/>
          <p:cNvPicPr/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03" y="3212976"/>
            <a:ext cx="720080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="" xmlns:p14="http://schemas.microsoft.com/office/powerpoint/2010/main" val="1634090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2000" dirty="0">
                <a:solidFill>
                  <a:srgbClr val="002232"/>
                </a:solidFill>
              </a:rPr>
              <a:t>Entrepôt de données : modèle en </a:t>
            </a:r>
            <a:r>
              <a:rPr lang="fr-FR" sz="2000" dirty="0" smtClean="0">
                <a:solidFill>
                  <a:srgbClr val="002232"/>
                </a:solidFill>
              </a:rPr>
              <a:t>flocon plutôt qu’en étoile</a:t>
            </a: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endParaRPr lang="fr-FR" sz="2000" dirty="0" smtClean="0">
              <a:solidFill>
                <a:srgbClr val="002232"/>
              </a:solidFill>
            </a:endParaRPr>
          </a:p>
          <a:p>
            <a:pPr>
              <a:buNone/>
            </a:pPr>
            <a:endParaRPr lang="fr-FR" sz="2000" dirty="0" smtClean="0">
              <a:solidFill>
                <a:srgbClr val="002232"/>
              </a:solidFill>
            </a:endParaRPr>
          </a:p>
          <a:p>
            <a:pPr>
              <a:buNone/>
            </a:pPr>
            <a:r>
              <a:rPr lang="fr-FR" sz="2000" dirty="0" smtClean="0">
                <a:solidFill>
                  <a:srgbClr val="002232"/>
                </a:solidFill>
              </a:rPr>
              <a:t>Avantages :</a:t>
            </a:r>
          </a:p>
          <a:p>
            <a:r>
              <a:rPr lang="fr-FR" sz="1800" dirty="0" smtClean="0">
                <a:solidFill>
                  <a:srgbClr val="002232"/>
                </a:solidFill>
              </a:rPr>
              <a:t>Éviter les redondances</a:t>
            </a:r>
          </a:p>
          <a:p>
            <a:r>
              <a:rPr lang="fr-FR" sz="1800" dirty="0" smtClean="0">
                <a:solidFill>
                  <a:srgbClr val="002232"/>
                </a:solidFill>
              </a:rPr>
              <a:t>Données cohérentes</a:t>
            </a:r>
          </a:p>
          <a:p>
            <a:pPr lvl="1"/>
            <a:endParaRPr lang="fr-FR" sz="1600" dirty="0"/>
          </a:p>
          <a:p>
            <a:endParaRPr lang="fr-FR" sz="2000" dirty="0" smtClean="0"/>
          </a:p>
        </p:txBody>
      </p:sp>
      <p:sp>
        <p:nvSpPr>
          <p:cNvPr id="64" name="Rectangle à coins arrondis 63"/>
          <p:cNvSpPr/>
          <p:nvPr/>
        </p:nvSpPr>
        <p:spPr>
          <a:xfrm>
            <a:off x="3331585" y="3536156"/>
            <a:ext cx="1224136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Faits</a:t>
            </a:r>
            <a:endParaRPr lang="fr-FR" dirty="0"/>
          </a:p>
        </p:txBody>
      </p:sp>
      <p:sp>
        <p:nvSpPr>
          <p:cNvPr id="65" name="Rectangle à coins arrondis 64"/>
          <p:cNvSpPr/>
          <p:nvPr/>
        </p:nvSpPr>
        <p:spPr>
          <a:xfrm>
            <a:off x="5796274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Magasin</a:t>
            </a:r>
            <a:endParaRPr lang="fr-FR" dirty="0"/>
          </a:p>
        </p:txBody>
      </p:sp>
      <p:sp>
        <p:nvSpPr>
          <p:cNvPr id="66" name="Rectangle à coins arrondis 65"/>
          <p:cNvSpPr/>
          <p:nvPr/>
        </p:nvSpPr>
        <p:spPr>
          <a:xfrm>
            <a:off x="1963433" y="2703323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Famille</a:t>
            </a:r>
            <a:endParaRPr lang="fr-FR" dirty="0"/>
          </a:p>
        </p:txBody>
      </p:sp>
      <p:sp>
        <p:nvSpPr>
          <p:cNvPr id="67" name="Rectangle à coins arrondis 66"/>
          <p:cNvSpPr/>
          <p:nvPr/>
        </p:nvSpPr>
        <p:spPr>
          <a:xfrm>
            <a:off x="7573885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Enseigne</a:t>
            </a:r>
            <a:endParaRPr lang="fr-FR" dirty="0"/>
          </a:p>
        </p:txBody>
      </p:sp>
      <p:sp>
        <p:nvSpPr>
          <p:cNvPr id="68" name="Rectangle à coins arrondis 67"/>
          <p:cNvSpPr/>
          <p:nvPr/>
        </p:nvSpPr>
        <p:spPr>
          <a:xfrm>
            <a:off x="5790568" y="451752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Ville</a:t>
            </a:r>
            <a:endParaRPr lang="fr-FR" dirty="0"/>
          </a:p>
        </p:txBody>
      </p:sp>
      <p:sp>
        <p:nvSpPr>
          <p:cNvPr id="69" name="Rectangle à coins arrondis 68"/>
          <p:cNvSpPr/>
          <p:nvPr/>
        </p:nvSpPr>
        <p:spPr>
          <a:xfrm>
            <a:off x="5790568" y="5181949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Région</a:t>
            </a:r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5790568" y="581958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Pays</a:t>
            </a:r>
            <a:endParaRPr lang="fr-FR" dirty="0"/>
          </a:p>
        </p:txBody>
      </p:sp>
      <p:sp>
        <p:nvSpPr>
          <p:cNvPr id="71" name="Rectangle à coins arrondis 70"/>
          <p:cNvSpPr/>
          <p:nvPr/>
        </p:nvSpPr>
        <p:spPr>
          <a:xfrm>
            <a:off x="7493446" y="5827945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Continent</a:t>
            </a:r>
            <a:endParaRPr lang="fr-FR" dirty="0"/>
          </a:p>
        </p:txBody>
      </p:sp>
      <p:cxnSp>
        <p:nvCxnSpPr>
          <p:cNvPr id="72" name="Connecteur droit 71"/>
          <p:cNvCxnSpPr>
            <a:stCxn id="64" idx="3"/>
            <a:endCxn id="65" idx="1"/>
          </p:cNvCxnSpPr>
          <p:nvPr/>
        </p:nvCxnSpPr>
        <p:spPr>
          <a:xfrm>
            <a:off x="4555721" y="3968204"/>
            <a:ext cx="1240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66" idx="3"/>
            <a:endCxn id="64" idx="1"/>
          </p:cNvCxnSpPr>
          <p:nvPr/>
        </p:nvCxnSpPr>
        <p:spPr>
          <a:xfrm>
            <a:off x="3115561" y="2919347"/>
            <a:ext cx="216024" cy="104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65" idx="2"/>
            <a:endCxn id="68" idx="0"/>
          </p:cNvCxnSpPr>
          <p:nvPr/>
        </p:nvCxnSpPr>
        <p:spPr>
          <a:xfrm flipH="1">
            <a:off x="6366632" y="4184228"/>
            <a:ext cx="5706" cy="33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68" idx="2"/>
            <a:endCxn id="69" idx="0"/>
          </p:cNvCxnSpPr>
          <p:nvPr/>
        </p:nvCxnSpPr>
        <p:spPr>
          <a:xfrm>
            <a:off x="6366632" y="4949573"/>
            <a:ext cx="0" cy="232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69" idx="2"/>
            <a:endCxn id="70" idx="0"/>
          </p:cNvCxnSpPr>
          <p:nvPr/>
        </p:nvCxnSpPr>
        <p:spPr>
          <a:xfrm>
            <a:off x="6366632" y="5613997"/>
            <a:ext cx="0" cy="205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70" idx="3"/>
            <a:endCxn id="71" idx="1"/>
          </p:cNvCxnSpPr>
          <p:nvPr/>
        </p:nvCxnSpPr>
        <p:spPr>
          <a:xfrm>
            <a:off x="6942696" y="6035609"/>
            <a:ext cx="550750" cy="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65" idx="3"/>
            <a:endCxn id="67" idx="1"/>
          </p:cNvCxnSpPr>
          <p:nvPr/>
        </p:nvCxnSpPr>
        <p:spPr>
          <a:xfrm>
            <a:off x="6948402" y="3968204"/>
            <a:ext cx="625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à coins arrondis 78"/>
          <p:cNvSpPr/>
          <p:nvPr/>
        </p:nvSpPr>
        <p:spPr>
          <a:xfrm>
            <a:off x="5696642" y="2554829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80" name="Rectangle à coins arrondis 79"/>
          <p:cNvSpPr/>
          <p:nvPr/>
        </p:nvSpPr>
        <p:spPr>
          <a:xfrm>
            <a:off x="7711364" y="2556788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Profil</a:t>
            </a:r>
            <a:endParaRPr lang="fr-FR" dirty="0"/>
          </a:p>
        </p:txBody>
      </p:sp>
      <p:cxnSp>
        <p:nvCxnSpPr>
          <p:cNvPr id="81" name="Connecteur droit 80"/>
          <p:cNvCxnSpPr>
            <a:stCxn id="79" idx="2"/>
            <a:endCxn id="65" idx="0"/>
          </p:cNvCxnSpPr>
          <p:nvPr/>
        </p:nvCxnSpPr>
        <p:spPr>
          <a:xfrm flipH="1">
            <a:off x="6372338" y="2986877"/>
            <a:ext cx="8380" cy="76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79" idx="3"/>
            <a:endCxn id="80" idx="1"/>
          </p:cNvCxnSpPr>
          <p:nvPr/>
        </p:nvCxnSpPr>
        <p:spPr>
          <a:xfrm>
            <a:off x="7064794" y="2770853"/>
            <a:ext cx="646570" cy="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08550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/>
          <p:cNvSpPr txBox="1">
            <a:spLocks/>
          </p:cNvSpPr>
          <p:nvPr/>
        </p:nvSpPr>
        <p:spPr>
          <a:xfrm>
            <a:off x="2123728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Architecture applicative globale :</a:t>
            </a: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" name="Image 31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4580"/>
            <a:ext cx="7429947" cy="36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051457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573016"/>
            <a:ext cx="1728608" cy="258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72987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23728" y="2132856"/>
            <a:ext cx="6696744" cy="4209331"/>
          </a:xfrm>
        </p:spPr>
        <p:txBody>
          <a:bodyPr>
            <a:normAutofit/>
          </a:bodyPr>
          <a:lstStyle/>
          <a:p>
            <a:r>
              <a:rPr lang="fr-FR" sz="2800" dirty="0" smtClean="0"/>
              <a:t>Réunions hebdomadaires/bimensuelles</a:t>
            </a:r>
          </a:p>
          <a:p>
            <a:endParaRPr lang="fr-FR" sz="2800" dirty="0" smtClean="0"/>
          </a:p>
          <a:p>
            <a:endParaRPr lang="fr-FR" sz="2800" dirty="0" smtClean="0"/>
          </a:p>
          <a:p>
            <a:endParaRPr lang="fr-FR" sz="2800" dirty="0" smtClean="0"/>
          </a:p>
          <a:p>
            <a:r>
              <a:rPr lang="fr-FR" sz="2800" dirty="0" smtClean="0"/>
              <a:t>Ensemble du groupe en copie dans les mails</a:t>
            </a:r>
          </a:p>
          <a:p>
            <a:endParaRPr lang="fr-FR" sz="2800" dirty="0" smtClean="0"/>
          </a:p>
          <a:p>
            <a:r>
              <a:rPr lang="fr-FR" sz="2800" dirty="0" smtClean="0"/>
              <a:t>Travail en commun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666828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EMRIC\Desktop\runion_foot.g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580506"/>
            <a:ext cx="1895475" cy="13525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119923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Compte-Rendu d’Activité</a:t>
            </a:r>
          </a:p>
          <a:p>
            <a:r>
              <a:rPr lang="fr-FR" dirty="0" smtClean="0"/>
              <a:t>SVN (Logiciel de gestion de version)</a:t>
            </a:r>
          </a:p>
          <a:p>
            <a:r>
              <a:rPr lang="fr-FR" dirty="0" smtClean="0"/>
              <a:t>Répartition en  groupe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SGBD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ETL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 smtClean="0"/>
              <a:t>Restitution</a:t>
            </a:r>
            <a:endParaRPr lang="fr-FR" sz="2400" dirty="0"/>
          </a:p>
        </p:txBody>
      </p:sp>
      <p:pic>
        <p:nvPicPr>
          <p:cNvPr id="2051" name="Picture 3" descr="C:\Users\EMRIC\Desktop\breveon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501008"/>
            <a:ext cx="2577672" cy="241041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00321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contenu 3"/>
          <p:cNvSpPr>
            <a:spLocks noGrp="1"/>
          </p:cNvSpPr>
          <p:nvPr>
            <p:ph idx="1"/>
          </p:nvPr>
        </p:nvSpPr>
        <p:spPr>
          <a:xfrm>
            <a:off x="5292080" y="1988840"/>
            <a:ext cx="6408712" cy="3456384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Présentation projet</a:t>
            </a:r>
          </a:p>
          <a:p>
            <a:r>
              <a:rPr lang="fr-FR" sz="1800" dirty="0" smtClean="0"/>
              <a:t>Début groupe 2</a:t>
            </a:r>
          </a:p>
          <a:p>
            <a:r>
              <a:rPr lang="fr-FR" sz="1800" dirty="0" smtClean="0"/>
              <a:t>Chefs de projet</a:t>
            </a:r>
          </a:p>
          <a:p>
            <a:endParaRPr lang="fr-FR" sz="1800" dirty="0"/>
          </a:p>
          <a:p>
            <a:r>
              <a:rPr lang="fr-FR" sz="1800" b="1" dirty="0" smtClean="0"/>
              <a:t>Objectifs : 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Analyser le SFD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Trouver des solutions techniques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Planning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BDD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19048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95736" y="4941168"/>
            <a:ext cx="3322712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: 4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4 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</p:spTree>
    <p:extLst>
      <p:ext uri="{BB962C8B-B14F-4D97-AF65-F5344CB8AC3E}">
        <p14:creationId xmlns="" xmlns:p14="http://schemas.microsoft.com/office/powerpoint/2010/main" val="3562182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5220072" y="2132856"/>
            <a:ext cx="3744416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Première réunion</a:t>
            </a:r>
          </a:p>
          <a:p>
            <a:r>
              <a:rPr lang="fr-FR" sz="1800" dirty="0" smtClean="0"/>
              <a:t>Réponses aux questions sur SFD</a:t>
            </a:r>
          </a:p>
          <a:p>
            <a:r>
              <a:rPr lang="fr-FR" sz="1800" dirty="0" smtClean="0"/>
              <a:t>Planning </a:t>
            </a:r>
          </a:p>
          <a:p>
            <a:endParaRPr lang="fr-FR" sz="1800" dirty="0" smtClean="0"/>
          </a:p>
          <a:p>
            <a:r>
              <a:rPr lang="fr-FR" sz="1800" b="1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Démo BDD, outils ETL, outils Restitution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MCT, données sources/cibles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4941171"/>
            <a:ext cx="2962672" cy="18181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SGBD : 3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ETL : 2</a:t>
            </a:r>
          </a:p>
          <a:p>
            <a:pPr lvl="1">
              <a:lnSpc>
                <a:spcPct val="110000"/>
              </a:lnSpc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100" dirty="0" smtClean="0"/>
          </a:p>
        </p:txBody>
      </p:sp>
    </p:spTree>
    <p:extLst>
      <p:ext uri="{BB962C8B-B14F-4D97-AF65-F5344CB8AC3E}">
        <p14:creationId xmlns="" xmlns:p14="http://schemas.microsoft.com/office/powerpoint/2010/main" val="4986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4941168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>
                <a:solidFill>
                  <a:srgbClr val="002232"/>
                </a:solidFill>
              </a:rPr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Direction : 2</a:t>
            </a:r>
            <a:endParaRPr lang="fr-FR" sz="1000" dirty="0" smtClean="0">
              <a:solidFill>
                <a:srgbClr val="002232"/>
              </a:solidFill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5220072" y="2132856"/>
            <a:ext cx="3816424" cy="335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Deuxième réunion</a:t>
            </a:r>
          </a:p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BDD installée</a:t>
            </a:r>
          </a:p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Début rédaction CU</a:t>
            </a:r>
          </a:p>
          <a:p>
            <a:pPr>
              <a:buNone/>
            </a:pPr>
            <a:r>
              <a:rPr lang="fr-FR" sz="1800" dirty="0" smtClean="0">
                <a:solidFill>
                  <a:srgbClr val="002232"/>
                </a:solidFill>
              </a:rPr>
              <a:t>Test outils restitution</a:t>
            </a:r>
          </a:p>
          <a:p>
            <a:endParaRPr lang="fr-FR" sz="1800" dirty="0" smtClean="0">
              <a:solidFill>
                <a:srgbClr val="002232"/>
              </a:solidFill>
            </a:endParaRPr>
          </a:p>
          <a:p>
            <a:pPr>
              <a:buNone/>
            </a:pPr>
            <a:r>
              <a:rPr lang="fr-FR" sz="1800" b="1" dirty="0" smtClean="0">
                <a:solidFill>
                  <a:srgbClr val="002232"/>
                </a:solidFill>
              </a:rPr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Spécifications 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ETL démo alimentation mensuelle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>
                <a:solidFill>
                  <a:srgbClr val="002232"/>
                </a:solidFill>
              </a:rPr>
              <a:t>Rédaction scénarios de recette </a:t>
            </a:r>
          </a:p>
        </p:txBody>
      </p:sp>
    </p:spTree>
    <p:extLst>
      <p:ext uri="{BB962C8B-B14F-4D97-AF65-F5344CB8AC3E}">
        <p14:creationId xmlns="" xmlns:p14="http://schemas.microsoft.com/office/powerpoint/2010/main" val="745795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400" dirty="0" smtClean="0"/>
          </a:p>
          <a:p>
            <a:r>
              <a:rPr lang="fr-FR" sz="2400" dirty="0" smtClean="0">
                <a:solidFill>
                  <a:srgbClr val="002232"/>
                </a:solidFill>
              </a:rPr>
              <a:t>Réponse à un appel d’offres de </a:t>
            </a:r>
            <a:r>
              <a:rPr lang="fr-FR" sz="2400" dirty="0" err="1" smtClean="0">
                <a:solidFill>
                  <a:srgbClr val="002232"/>
                </a:solidFill>
              </a:rPr>
              <a:t>Darties</a:t>
            </a:r>
            <a:endParaRPr lang="fr-FR" sz="2400" dirty="0" smtClean="0">
              <a:solidFill>
                <a:srgbClr val="002232"/>
              </a:solidFill>
            </a:endParaRPr>
          </a:p>
          <a:p>
            <a:endParaRPr lang="fr-FR" sz="2400" dirty="0">
              <a:solidFill>
                <a:srgbClr val="002232"/>
              </a:solidFill>
            </a:endParaRPr>
          </a:p>
          <a:p>
            <a:r>
              <a:rPr lang="fr-FR" sz="2400" dirty="0">
                <a:solidFill>
                  <a:srgbClr val="002232"/>
                </a:solidFill>
              </a:rPr>
              <a:t>Fournir une application de tableaux de bord</a:t>
            </a:r>
          </a:p>
          <a:p>
            <a:endParaRPr lang="fr-FR" sz="2400" dirty="0" smtClean="0">
              <a:solidFill>
                <a:srgbClr val="002232"/>
              </a:solidFill>
            </a:endParaRPr>
          </a:p>
          <a:p>
            <a:r>
              <a:rPr lang="fr-FR" sz="2400" dirty="0" smtClean="0">
                <a:solidFill>
                  <a:srgbClr val="002232"/>
                </a:solidFill>
              </a:rPr>
              <a:t>Compétences de l’ISTIL-EPU dans les projets BI</a:t>
            </a:r>
          </a:p>
          <a:p>
            <a:pPr lvl="1"/>
            <a:r>
              <a:rPr lang="fr-FR" sz="2400" dirty="0">
                <a:solidFill>
                  <a:srgbClr val="002232"/>
                </a:solidFill>
              </a:rPr>
              <a:t>Gestion de </a:t>
            </a:r>
            <a:r>
              <a:rPr lang="fr-FR" sz="2400" dirty="0" smtClean="0">
                <a:solidFill>
                  <a:srgbClr val="002232"/>
                </a:solidFill>
              </a:rPr>
              <a:t>projets</a:t>
            </a:r>
          </a:p>
          <a:p>
            <a:pPr lvl="1"/>
            <a:r>
              <a:rPr lang="fr-FR" sz="2400" dirty="0" smtClean="0">
                <a:solidFill>
                  <a:srgbClr val="002232"/>
                </a:solidFill>
              </a:rPr>
              <a:t>Alimentation</a:t>
            </a:r>
          </a:p>
          <a:p>
            <a:pPr lvl="1"/>
            <a:r>
              <a:rPr lang="fr-FR" sz="2400" dirty="0" smtClean="0">
                <a:solidFill>
                  <a:srgbClr val="002232"/>
                </a:solidFill>
              </a:rPr>
              <a:t>Restitution</a:t>
            </a:r>
          </a:p>
        </p:txBody>
      </p:sp>
    </p:spTree>
    <p:extLst>
      <p:ext uri="{BB962C8B-B14F-4D97-AF65-F5344CB8AC3E}">
        <p14:creationId xmlns="" xmlns:p14="http://schemas.microsoft.com/office/powerpoint/2010/main" val="1932776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92080" y="1916832"/>
            <a:ext cx="3600400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Troisième réunion</a:t>
            </a:r>
          </a:p>
          <a:p>
            <a:r>
              <a:rPr lang="fr-FR" sz="1800" dirty="0" smtClean="0"/>
              <a:t>Analyse des erreurs </a:t>
            </a:r>
          </a:p>
          <a:p>
            <a:r>
              <a:rPr lang="fr-FR" sz="1800" dirty="0" smtClean="0"/>
              <a:t>CU alimentation</a:t>
            </a:r>
          </a:p>
          <a:p>
            <a:r>
              <a:rPr lang="fr-FR" sz="1800" dirty="0" smtClean="0"/>
              <a:t>Jobs initialisation, mensuel </a:t>
            </a:r>
            <a:endParaRPr lang="fr-FR" sz="1800" dirty="0"/>
          </a:p>
          <a:p>
            <a:r>
              <a:rPr lang="fr-FR" sz="1800" dirty="0" smtClean="0"/>
              <a:t>Fin des tests SAS/JASPER</a:t>
            </a:r>
          </a:p>
          <a:p>
            <a:r>
              <a:rPr lang="fr-FR" sz="1800" dirty="0" smtClean="0"/>
              <a:t>Cahier de recettes</a:t>
            </a:r>
          </a:p>
          <a:p>
            <a:endParaRPr lang="fr-FR" sz="1800" dirty="0" smtClean="0"/>
          </a:p>
          <a:p>
            <a:r>
              <a:rPr lang="fr-FR" sz="1800" b="1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Vérification structure fichier Excel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Alimentation/ETL travailler ensemble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VO en restitution SAS/JASPER</a:t>
            </a:r>
            <a:endParaRPr lang="fr-FR" sz="1600" dirty="0"/>
          </a:p>
          <a:p>
            <a:endParaRPr lang="fr-FR" sz="18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37" y="2132856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4941168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6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1</a:t>
            </a:r>
            <a:endParaRPr lang="fr-FR" sz="1000" dirty="0" smtClean="0"/>
          </a:p>
        </p:txBody>
      </p:sp>
    </p:spTree>
    <p:extLst>
      <p:ext uri="{BB962C8B-B14F-4D97-AF65-F5344CB8AC3E}">
        <p14:creationId xmlns="" xmlns:p14="http://schemas.microsoft.com/office/powerpoint/2010/main" val="3187542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5148064" y="1916832"/>
            <a:ext cx="3888432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Quatrième réunion</a:t>
            </a:r>
          </a:p>
          <a:p>
            <a:r>
              <a:rPr lang="fr-FR" sz="1800" dirty="0" smtClean="0"/>
              <a:t>Profil Responsable Magasin</a:t>
            </a:r>
          </a:p>
          <a:p>
            <a:r>
              <a:rPr lang="fr-FR" sz="1800" dirty="0" smtClean="0"/>
              <a:t>Vérification structure fichier Excel </a:t>
            </a:r>
          </a:p>
          <a:p>
            <a:r>
              <a:rPr lang="fr-FR" sz="1800" dirty="0" smtClean="0"/>
              <a:t>Jobs finis, gestion erreurs</a:t>
            </a:r>
          </a:p>
          <a:p>
            <a:endParaRPr lang="fr-FR" sz="1800" dirty="0" smtClean="0"/>
          </a:p>
          <a:p>
            <a:r>
              <a:rPr lang="fr-FR" sz="1800" b="1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Finir tous les profils  SAS/JASPER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Améliorer gestion erreur ETL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Préparation recette restitution/alimentation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Remplir BDD avec 49 villes</a:t>
            </a:r>
            <a:endParaRPr lang="fr-FR" sz="1600" dirty="0"/>
          </a:p>
          <a:p>
            <a:endParaRPr lang="fr-FR" sz="1800" dirty="0" smtClean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429" y="2132857"/>
            <a:ext cx="3047619" cy="2736304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2185392" y="5085184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endParaRPr lang="fr-FR" sz="1000" dirty="0" smtClean="0"/>
          </a:p>
        </p:txBody>
      </p:sp>
    </p:spTree>
    <p:extLst>
      <p:ext uri="{BB962C8B-B14F-4D97-AF65-F5344CB8AC3E}">
        <p14:creationId xmlns="" xmlns:p14="http://schemas.microsoft.com/office/powerpoint/2010/main" val="1186837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20072" y="2244005"/>
            <a:ext cx="3744416" cy="4209331"/>
          </a:xfrm>
        </p:spPr>
        <p:txBody>
          <a:bodyPr>
            <a:normAutofit/>
          </a:bodyPr>
          <a:lstStyle/>
          <a:p>
            <a:r>
              <a:rPr lang="fr-FR" sz="1800" dirty="0" smtClean="0"/>
              <a:t>Cinquième réunion</a:t>
            </a:r>
          </a:p>
          <a:p>
            <a:r>
              <a:rPr lang="fr-FR" sz="1800" dirty="0" smtClean="0"/>
              <a:t>Recette de l’application</a:t>
            </a:r>
          </a:p>
          <a:p>
            <a:r>
              <a:rPr lang="fr-FR" sz="1800" dirty="0" smtClean="0"/>
              <a:t>Tous les profils SAS/JASPER</a:t>
            </a:r>
          </a:p>
          <a:p>
            <a:r>
              <a:rPr lang="fr-FR" sz="1800" dirty="0" smtClean="0"/>
              <a:t>Alimentation initialisation, mensuelle, annuelle</a:t>
            </a:r>
          </a:p>
          <a:p>
            <a:endParaRPr lang="fr-FR" sz="1800" dirty="0" smtClean="0"/>
          </a:p>
          <a:p>
            <a:r>
              <a:rPr lang="fr-FR" sz="1800" b="1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Présentation finale</a:t>
            </a:r>
          </a:p>
          <a:p>
            <a:pPr lvl="1">
              <a:buFont typeface="Arial" pitchFamily="34" charset="0"/>
              <a:buChar char="•"/>
            </a:pPr>
            <a:endParaRPr lang="fr-FR" sz="1400" dirty="0" smtClean="0"/>
          </a:p>
          <a:p>
            <a:endParaRPr lang="fr-FR" sz="1400" dirty="0"/>
          </a:p>
          <a:p>
            <a:endParaRPr lang="fr-FR" sz="18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56" y="2132856"/>
            <a:ext cx="30480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2257400" y="4941168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fr-FR" sz="1800" b="1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r>
              <a:rPr lang="fr-FR" sz="1000" dirty="0" smtClean="0"/>
              <a:t>	 </a:t>
            </a:r>
          </a:p>
        </p:txBody>
      </p:sp>
    </p:spTree>
    <p:extLst>
      <p:ext uri="{BB962C8B-B14F-4D97-AF65-F5344CB8AC3E}">
        <p14:creationId xmlns="" xmlns:p14="http://schemas.microsoft.com/office/powerpoint/2010/main" val="225364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209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Les recettes</a:t>
            </a:r>
          </a:p>
          <a:p>
            <a:endParaRPr lang="fr-FR" dirty="0" smtClean="0"/>
          </a:p>
          <a:p>
            <a:r>
              <a:rPr lang="fr-FR" dirty="0" smtClean="0"/>
              <a:t>Objectif : vérifier la conformité de l'application avec les attentes formulées</a:t>
            </a:r>
          </a:p>
          <a:p>
            <a:r>
              <a:rPr lang="fr-FR" dirty="0" smtClean="0"/>
              <a:t>Démarche qualité</a:t>
            </a:r>
          </a:p>
          <a:p>
            <a:endParaRPr lang="fr-FR" dirty="0" smtClean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2605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4 étapes majeures </a:t>
            </a:r>
            <a:r>
              <a:rPr lang="fr-FR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Définir la structure d’un </a:t>
            </a:r>
            <a:r>
              <a:rPr lang="fr-FR" dirty="0" smtClean="0"/>
              <a:t>scénario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Lister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Décrire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</a:t>
            </a:r>
            <a:r>
              <a:rPr lang="fr-FR" dirty="0" smtClean="0"/>
              <a:t>l’application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56992"/>
            <a:ext cx="2428892" cy="26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026524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Structure d’un scénario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380" y="2675384"/>
            <a:ext cx="660318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4154661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Liste des </a:t>
            </a:r>
            <a:r>
              <a:rPr lang="fr-FR" dirty="0" smtClean="0"/>
              <a:t>scénarios</a:t>
            </a:r>
          </a:p>
          <a:p>
            <a:endParaRPr lang="fr-FR" sz="1050" dirty="0" smtClean="0"/>
          </a:p>
          <a:p>
            <a:r>
              <a:rPr lang="fr-FR" sz="2400" dirty="0" smtClean="0"/>
              <a:t>Selon </a:t>
            </a:r>
            <a:r>
              <a:rPr lang="fr-FR" sz="2400" dirty="0"/>
              <a:t>3 familles :</a:t>
            </a:r>
          </a:p>
          <a:p>
            <a:pPr marL="457200" lvl="1" indent="0">
              <a:buNone/>
            </a:pPr>
            <a:r>
              <a:rPr lang="fr-FR" sz="2400" b="1" dirty="0"/>
              <a:t>Ergonomie</a:t>
            </a:r>
            <a:r>
              <a:rPr lang="fr-FR" sz="2400" dirty="0"/>
              <a:t> : la forme de l’application doit respecter la charte graphique du </a:t>
            </a:r>
            <a:r>
              <a:rPr lang="fr-FR" sz="2400" dirty="0" smtClean="0"/>
              <a:t>SFD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Navigation</a:t>
            </a:r>
            <a:r>
              <a:rPr lang="fr-FR" sz="2400" dirty="0"/>
              <a:t> : les données affichées doivent correspondre aux données </a:t>
            </a:r>
            <a:r>
              <a:rPr lang="fr-FR" sz="2400" dirty="0" smtClean="0"/>
              <a:t>souhaitées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Alimentation</a:t>
            </a:r>
            <a:r>
              <a:rPr lang="fr-FR" sz="2400" dirty="0"/>
              <a:t> : les données doivent être mises à jour </a:t>
            </a:r>
            <a:r>
              <a:rPr lang="fr-FR" sz="2400" dirty="0" smtClean="0"/>
              <a:t>correctement</a:t>
            </a:r>
            <a:endParaRPr lang="fr-FR" sz="2400" b="1" dirty="0"/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428220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23728" y="1916832"/>
            <a:ext cx="6624736" cy="4209331"/>
          </a:xfrm>
        </p:spPr>
        <p:txBody>
          <a:bodyPr>
            <a:normAutofit lnSpcReduction="10000"/>
          </a:bodyPr>
          <a:lstStyle/>
          <a:p>
            <a:r>
              <a:rPr lang="fr-FR" dirty="0" smtClean="0"/>
              <a:t>Création des scénarios</a:t>
            </a:r>
          </a:p>
          <a:p>
            <a:pPr lvl="1">
              <a:buNone/>
            </a:pPr>
            <a:r>
              <a:rPr lang="fr-FR" dirty="0"/>
              <a:t>Ergonomie et Navigation : à partir du </a:t>
            </a:r>
            <a:r>
              <a:rPr lang="fr-FR" dirty="0" smtClean="0"/>
              <a:t>SFD</a:t>
            </a:r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None/>
            </a:pPr>
            <a:endParaRPr lang="fr-FR" dirty="0" smtClean="0"/>
          </a:p>
          <a:p>
            <a:pPr lvl="1">
              <a:buNone/>
            </a:pPr>
            <a:r>
              <a:rPr lang="fr-FR" dirty="0" smtClean="0"/>
              <a:t>Alimentation : </a:t>
            </a:r>
          </a:p>
          <a:p>
            <a:pPr lvl="2"/>
            <a:r>
              <a:rPr lang="fr-FR" dirty="0" smtClean="0"/>
              <a:t>à partir des cas d’utilisation</a:t>
            </a:r>
          </a:p>
          <a:p>
            <a:pPr lvl="2"/>
            <a:r>
              <a:rPr lang="fr-FR" dirty="0" smtClean="0"/>
              <a:t>création de fichiers valides et non valides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3071810"/>
            <a:ext cx="1933386" cy="155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902278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Recettage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l’ensemble de l’application à l’aide des scénarios (cahier de recettes</a:t>
            </a:r>
            <a:r>
              <a:rPr lang="fr-FR" dirty="0" smtClean="0"/>
              <a:t>)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Valider les scénarios ou noter les différences </a:t>
            </a:r>
            <a:r>
              <a:rPr lang="fr-FR" dirty="0" smtClean="0"/>
              <a:t>rencontrées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2280" y="3861048"/>
            <a:ext cx="1428020" cy="239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51627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Bilan des </a:t>
            </a: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recettes impliquent :</a:t>
            </a:r>
          </a:p>
          <a:p>
            <a:pPr lvl="2"/>
            <a:r>
              <a:rPr lang="fr-FR" dirty="0"/>
              <a:t>Une lecture attentive et une bonne compréhension du </a:t>
            </a:r>
            <a:r>
              <a:rPr lang="fr-FR" dirty="0" smtClean="0"/>
              <a:t>SFD</a:t>
            </a:r>
            <a:endParaRPr lang="fr-FR" dirty="0"/>
          </a:p>
          <a:p>
            <a:pPr lvl="2"/>
            <a:r>
              <a:rPr lang="fr-FR" dirty="0"/>
              <a:t>Un travail rigoureux lors du </a:t>
            </a:r>
            <a:r>
              <a:rPr lang="fr-FR" dirty="0" err="1" smtClean="0"/>
              <a:t>recettage</a:t>
            </a:r>
            <a:endParaRPr lang="fr-FR" dirty="0"/>
          </a:p>
          <a:p>
            <a:pPr lvl="2"/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Une </a:t>
            </a:r>
            <a:r>
              <a:rPr lang="fr-FR" dirty="0"/>
              <a:t>partie des remarques a permis de corriger certains points de l’application.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2169227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MOA :</a:t>
            </a:r>
          </a:p>
          <a:p>
            <a:pPr lvl="1"/>
            <a:r>
              <a:rPr lang="fr-FR" dirty="0" err="1" smtClean="0"/>
              <a:t>Darties</a:t>
            </a:r>
            <a:r>
              <a:rPr lang="fr-FR" dirty="0" smtClean="0"/>
              <a:t> représenté par </a:t>
            </a:r>
            <a:r>
              <a:rPr lang="fr-FR" dirty="0" err="1" smtClean="0"/>
              <a:t>M.Babé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4" name="Image 3" descr="http://docs.google.com/File?id=dfjqgt7w_50d6bgjngx_b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52494"/>
            <a:ext cx="3982503" cy="352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1030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EMRIC\AppData\Local\Temp\1298373947_software_developm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861048"/>
            <a:ext cx="1945074" cy="19450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6933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Étude de l‘ETL – Les critères</a:t>
            </a:r>
          </a:p>
          <a:p>
            <a:r>
              <a:rPr lang="fr-FR" sz="3000" dirty="0" smtClean="0"/>
              <a:t>Beaucoup de choix</a:t>
            </a:r>
          </a:p>
          <a:p>
            <a:r>
              <a:rPr lang="fr-FR" sz="3000" dirty="0" smtClean="0"/>
              <a:t>Liste des critères :</a:t>
            </a:r>
          </a:p>
          <a:p>
            <a:pPr lvl="1"/>
            <a:r>
              <a:rPr lang="fr-FR" sz="2600" dirty="0" smtClean="0"/>
              <a:t>Prix</a:t>
            </a:r>
          </a:p>
          <a:p>
            <a:pPr lvl="1"/>
            <a:r>
              <a:rPr lang="fr-FR" sz="2600" dirty="0" smtClean="0"/>
              <a:t>La communauté d’utilisateurs</a:t>
            </a:r>
          </a:p>
          <a:p>
            <a:pPr lvl="1"/>
            <a:r>
              <a:rPr lang="fr-FR" sz="2600" dirty="0" smtClean="0"/>
              <a:t>La renommée</a:t>
            </a:r>
          </a:p>
          <a:p>
            <a:pPr lvl="1"/>
            <a:r>
              <a:rPr lang="fr-FR" sz="2600" dirty="0" smtClean="0"/>
              <a:t>Ergonomie</a:t>
            </a:r>
          </a:p>
          <a:p>
            <a:pPr lvl="1"/>
            <a:r>
              <a:rPr lang="fr-FR" sz="2600" dirty="0" smtClean="0"/>
              <a:t>Les fonctionnalités</a:t>
            </a:r>
          </a:p>
          <a:p>
            <a:pPr lvl="1"/>
            <a:r>
              <a:rPr lang="fr-FR" sz="2600" dirty="0" smtClean="0"/>
              <a:t>Le choix des autres groupes</a:t>
            </a:r>
          </a:p>
          <a:p>
            <a:pPr lvl="1"/>
            <a:endParaRPr lang="fr-FR" sz="2600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9798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Le prix</a:t>
            </a:r>
          </a:p>
          <a:p>
            <a:r>
              <a:rPr lang="fr-FR" sz="2400" dirty="0" smtClean="0"/>
              <a:t>Aucun budget = Solution gratuite</a:t>
            </a:r>
          </a:p>
          <a:p>
            <a:r>
              <a:rPr lang="fr-FR" sz="2400" dirty="0" smtClean="0"/>
              <a:t>Quatre logiciels en ressortent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30" name="Picture 6" descr="http://www.qfxsolutions.co.uk/solutions/icon_pr_jasperetl_pr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2258"/>
          <a:stretch>
            <a:fillRect/>
          </a:stretch>
        </p:blipFill>
        <p:spPr bwMode="auto">
          <a:xfrm>
            <a:off x="5796136" y="5075892"/>
            <a:ext cx="3024336" cy="856204"/>
          </a:xfrm>
          <a:prstGeom prst="rect">
            <a:avLst/>
          </a:prstGeom>
          <a:noFill/>
        </p:spPr>
      </p:pic>
      <p:pic>
        <p:nvPicPr>
          <p:cNvPr id="1032" name="Picture 8" descr="SpagoBI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501008"/>
            <a:ext cx="3095625" cy="1190625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131840" y="4653136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4.1.1</a:t>
            </a:r>
            <a:endParaRPr lang="fr-FR"/>
          </a:p>
        </p:txBody>
      </p:sp>
      <p:pic>
        <p:nvPicPr>
          <p:cNvPr id="7170" name="Picture 2" descr="http://www.domimmo.com/gif/icon/di-pri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44824"/>
            <a:ext cx="648072" cy="648072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6732240" y="586798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3.2.3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6729181" y="4653136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2.3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3203848" y="5877272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4.1</a:t>
            </a:r>
            <a:endParaRPr lang="fr-FR" dirty="0"/>
          </a:p>
        </p:txBody>
      </p:sp>
      <p:pic>
        <p:nvPicPr>
          <p:cNvPr id="15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3645024"/>
            <a:ext cx="2452851" cy="923490"/>
          </a:xfrm>
          <a:prstGeom prst="rect">
            <a:avLst/>
          </a:prstGeom>
          <a:noFill/>
        </p:spPr>
      </p:pic>
      <p:pic>
        <p:nvPicPr>
          <p:cNvPr id="140290" name="Picture 2" descr="http://www.uptrending.com/wp-content/uploads/2009/09/logo-pentaho.jpg"/>
          <p:cNvPicPr>
            <a:picLocks noChangeAspect="1" noChangeArrowheads="1"/>
          </p:cNvPicPr>
          <p:nvPr/>
        </p:nvPicPr>
        <p:blipFill>
          <a:blip r:embed="rId7" cstate="print"/>
          <a:srcRect l="13608" t="28314" r="12305" b="29215"/>
          <a:stretch>
            <a:fillRect/>
          </a:stretch>
        </p:blipFill>
        <p:spPr bwMode="auto">
          <a:xfrm>
            <a:off x="2267744" y="5013176"/>
            <a:ext cx="3168352" cy="969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836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b="1" dirty="0"/>
              <a:t>La communauté </a:t>
            </a:r>
            <a:r>
              <a:rPr lang="fr-FR" sz="2800" b="1" dirty="0" smtClean="0"/>
              <a:t>d‘utilisateurs</a:t>
            </a:r>
          </a:p>
          <a:p>
            <a:pPr marL="0" indent="0" algn="ctr">
              <a:buNone/>
            </a:pPr>
            <a:endParaRPr lang="fr-FR" sz="2400" dirty="0"/>
          </a:p>
          <a:p>
            <a:r>
              <a:rPr lang="fr-FR" sz="2000" dirty="0" smtClean="0"/>
              <a:t>Une grande communauté est importante :</a:t>
            </a:r>
          </a:p>
          <a:p>
            <a:pPr lvl="1"/>
            <a:r>
              <a:rPr lang="fr-FR" sz="1800" dirty="0" smtClean="0"/>
              <a:t>Meilleur suivi des problèmes</a:t>
            </a:r>
          </a:p>
          <a:p>
            <a:pPr lvl="1"/>
            <a:r>
              <a:rPr lang="fr-FR" sz="1800" dirty="0" smtClean="0"/>
              <a:t>Assure la pérennité du logiciel</a:t>
            </a:r>
          </a:p>
          <a:p>
            <a:pPr lvl="1"/>
            <a:r>
              <a:rPr lang="fr-FR" sz="1800" dirty="0" smtClean="0"/>
              <a:t>Beaucoup d’informations sur l’utilisation de l’ETL</a:t>
            </a:r>
          </a:p>
          <a:p>
            <a:pPr lvl="1"/>
            <a:endParaRPr lang="fr-FR" sz="1800" dirty="0" smtClean="0"/>
          </a:p>
          <a:p>
            <a:r>
              <a:rPr lang="fr-FR" sz="2000" dirty="0" smtClean="0"/>
              <a:t>Deux logiciels ont une forte communauté :</a:t>
            </a:r>
          </a:p>
          <a:p>
            <a:pPr lvl="1"/>
            <a:endParaRPr lang="fr-FR" sz="2000" dirty="0" smtClean="0"/>
          </a:p>
        </p:txBody>
      </p:sp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6841"/>
          <a:stretch>
            <a:fillRect/>
          </a:stretch>
        </p:blipFill>
        <p:spPr bwMode="auto">
          <a:xfrm>
            <a:off x="5292080" y="5013176"/>
            <a:ext cx="3402196" cy="1224136"/>
          </a:xfrm>
          <a:prstGeom prst="rect">
            <a:avLst/>
          </a:prstGeom>
          <a:noFill/>
        </p:spPr>
      </p:pic>
      <p:pic>
        <p:nvPicPr>
          <p:cNvPr id="6146" name="Picture 2" descr="http://www.blueboat.fr/wp-content/uploads/2009/09/community-management-creer-communaute.jpe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2420888"/>
            <a:ext cx="1889786" cy="1417340"/>
          </a:xfrm>
          <a:prstGeom prst="rect">
            <a:avLst/>
          </a:prstGeom>
          <a:noFill/>
        </p:spPr>
      </p:pic>
      <p:pic>
        <p:nvPicPr>
          <p:cNvPr id="7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11760" y="5157192"/>
            <a:ext cx="2808312" cy="105732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97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b="1" dirty="0"/>
              <a:t>La </a:t>
            </a:r>
            <a:r>
              <a:rPr lang="fr-FR" b="1" dirty="0" smtClean="0"/>
              <a:t>renommée</a:t>
            </a:r>
            <a:endParaRPr lang="fr-FR" b="1" dirty="0"/>
          </a:p>
          <a:p>
            <a:r>
              <a:rPr lang="fr-FR" sz="2800" dirty="0" smtClean="0"/>
              <a:t>La renommée est aussi importante :</a:t>
            </a:r>
          </a:p>
          <a:p>
            <a:pPr lvl="1"/>
            <a:r>
              <a:rPr lang="fr-FR" sz="2400" dirty="0" smtClean="0"/>
              <a:t>Plébiscité par des utilisateurs</a:t>
            </a:r>
          </a:p>
          <a:p>
            <a:pPr lvl="1"/>
            <a:r>
              <a:rPr lang="fr-FR" sz="2400" dirty="0" smtClean="0"/>
              <a:t>Reconnaissance dans le monde</a:t>
            </a:r>
          </a:p>
          <a:p>
            <a:pPr lvl="1"/>
            <a:r>
              <a:rPr lang="fr-FR" sz="2400" dirty="0" smtClean="0"/>
              <a:t>Pérennité du logiciel</a:t>
            </a:r>
          </a:p>
          <a:p>
            <a:endParaRPr lang="fr-FR" sz="1400" dirty="0" smtClean="0"/>
          </a:p>
          <a:p>
            <a:r>
              <a:rPr lang="fr-FR" sz="2800" dirty="0" err="1" smtClean="0"/>
              <a:t>Talend</a:t>
            </a:r>
            <a:r>
              <a:rPr lang="fr-FR" sz="2800" dirty="0" smtClean="0"/>
              <a:t> Open Studio est celui qui profite de la meilleure renommée, il est utilisé dans </a:t>
            </a:r>
            <a:r>
              <a:rPr lang="fr-FR" sz="2800" dirty="0" err="1" smtClean="0"/>
              <a:t>JasperETL</a:t>
            </a:r>
            <a:endParaRPr lang="fr-FR" sz="2800" dirty="0" smtClean="0"/>
          </a:p>
        </p:txBody>
      </p:sp>
      <p:pic>
        <p:nvPicPr>
          <p:cNvPr id="6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5517232"/>
            <a:ext cx="2304256" cy="8675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0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Les fonctionnalités</a:t>
            </a:r>
          </a:p>
          <a:p>
            <a:r>
              <a:rPr lang="fr-FR" sz="2000" dirty="0" smtClean="0"/>
              <a:t>Fonctionnalités de base :</a:t>
            </a:r>
          </a:p>
          <a:p>
            <a:pPr lvl="1"/>
            <a:r>
              <a:rPr lang="fr-FR" sz="1800" dirty="0" smtClean="0"/>
              <a:t>Compatible avec le format Excel</a:t>
            </a:r>
          </a:p>
          <a:p>
            <a:pPr lvl="1"/>
            <a:r>
              <a:rPr lang="fr-FR" sz="1800" dirty="0" smtClean="0"/>
              <a:t>Compatible avec une base de données Oracle 11</a:t>
            </a:r>
          </a:p>
          <a:p>
            <a:pPr lvl="1"/>
            <a:r>
              <a:rPr lang="fr-FR" sz="1800" dirty="0" smtClean="0"/>
              <a:t>Génération d‘un </a:t>
            </a:r>
            <a:r>
              <a:rPr lang="fr-FR" sz="1800" dirty="0" err="1" smtClean="0"/>
              <a:t>mapping</a:t>
            </a:r>
            <a:r>
              <a:rPr lang="fr-FR" sz="1800" dirty="0" smtClean="0"/>
              <a:t> de données</a:t>
            </a:r>
          </a:p>
          <a:p>
            <a:pPr lvl="1"/>
            <a:endParaRPr lang="fr-FR" sz="1800" dirty="0" smtClean="0"/>
          </a:p>
          <a:p>
            <a:r>
              <a:rPr lang="fr-FR" sz="2000" dirty="0" err="1" smtClean="0"/>
              <a:t>Talend</a:t>
            </a:r>
            <a:r>
              <a:rPr lang="fr-FR" sz="2000" dirty="0" smtClean="0"/>
              <a:t> Open Studio et </a:t>
            </a:r>
            <a:r>
              <a:rPr lang="fr-FR" sz="2000" dirty="0" err="1" smtClean="0"/>
              <a:t>Pentaho</a:t>
            </a:r>
            <a:r>
              <a:rPr lang="fr-FR" sz="2000" dirty="0" smtClean="0"/>
              <a:t> Data </a:t>
            </a:r>
            <a:r>
              <a:rPr lang="fr-FR" sz="2000" dirty="0" err="1" smtClean="0"/>
              <a:t>Integration</a:t>
            </a:r>
            <a:r>
              <a:rPr lang="fr-FR" sz="2000" dirty="0" smtClean="0"/>
              <a:t> supportent ces fonctionnalités </a:t>
            </a:r>
            <a:r>
              <a:rPr lang="fr-FR" sz="2400" dirty="0" smtClean="0"/>
              <a:t>:</a:t>
            </a:r>
            <a:endParaRPr lang="fr-FR" sz="2400" dirty="0"/>
          </a:p>
        </p:txBody>
      </p:sp>
      <p:pic>
        <p:nvPicPr>
          <p:cNvPr id="8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36841"/>
          <a:stretch>
            <a:fillRect/>
          </a:stretch>
        </p:blipFill>
        <p:spPr bwMode="auto">
          <a:xfrm>
            <a:off x="5292080" y="4941168"/>
            <a:ext cx="3402196" cy="1224136"/>
          </a:xfrm>
          <a:prstGeom prst="rect">
            <a:avLst/>
          </a:prstGeom>
          <a:noFill/>
        </p:spPr>
      </p:pic>
      <p:pic>
        <p:nvPicPr>
          <p:cNvPr id="9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83768" y="5013176"/>
            <a:ext cx="2644109" cy="9954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091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552728" cy="4209331"/>
          </a:xfrm>
        </p:spPr>
        <p:txBody>
          <a:bodyPr/>
          <a:lstStyle/>
          <a:p>
            <a:pPr algn="ctr">
              <a:buNone/>
            </a:pPr>
            <a:r>
              <a:rPr lang="fr-FR" b="1" dirty="0" smtClean="0"/>
              <a:t>Ergonomie</a:t>
            </a:r>
          </a:p>
          <a:p>
            <a:pPr algn="ctr">
              <a:buNone/>
            </a:pPr>
            <a:endParaRPr lang="fr-FR" sz="1200" b="1" dirty="0" smtClean="0"/>
          </a:p>
          <a:p>
            <a:r>
              <a:rPr lang="fr-FR" dirty="0" err="1" smtClean="0"/>
              <a:t>Talend</a:t>
            </a:r>
            <a:r>
              <a:rPr lang="fr-FR" dirty="0" smtClean="0"/>
              <a:t> se base :</a:t>
            </a:r>
          </a:p>
          <a:p>
            <a:pPr>
              <a:buFont typeface="Arial" pitchFamily="34" charset="0"/>
              <a:buChar char="•"/>
            </a:pPr>
            <a:r>
              <a:rPr lang="fr-FR" sz="2800" dirty="0" smtClean="0"/>
              <a:t>Interface graphique identique à Eclipse</a:t>
            </a:r>
          </a:p>
          <a:p>
            <a:pPr>
              <a:buFont typeface="Arial" pitchFamily="34" charset="0"/>
              <a:buChar char="•"/>
            </a:pPr>
            <a:r>
              <a:rPr lang="fr-FR" sz="2800" dirty="0" smtClean="0"/>
              <a:t>Langage de programmation : JAVA</a:t>
            </a:r>
          </a:p>
        </p:txBody>
      </p:sp>
      <p:pic>
        <p:nvPicPr>
          <p:cNvPr id="5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5856" y="4653136"/>
            <a:ext cx="3600399" cy="13555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341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000" dirty="0" smtClean="0"/>
          </a:p>
          <a:p>
            <a:endParaRPr lang="fr-FR" sz="2000" dirty="0" smtClean="0"/>
          </a:p>
          <a:p>
            <a:pPr lvl="1">
              <a:buNone/>
            </a:pPr>
            <a:r>
              <a:rPr lang="fr-FR" sz="1600" dirty="0" smtClean="0"/>
              <a:t>                    </a:t>
            </a:r>
            <a:endParaRPr lang="fr-FR" sz="2000" dirty="0"/>
          </a:p>
          <a:p>
            <a:r>
              <a:rPr lang="fr-FR" sz="2000" dirty="0" smtClean="0"/>
              <a:t>Les groupes 1 et 3 ont choisi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</a:t>
            </a:r>
          </a:p>
          <a:p>
            <a:r>
              <a:rPr lang="fr-FR" sz="2000" dirty="0" smtClean="0"/>
              <a:t>Avantage de prendre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 :</a:t>
            </a:r>
          </a:p>
          <a:p>
            <a:pPr lvl="1"/>
            <a:r>
              <a:rPr lang="fr-FR" sz="1800" dirty="0" smtClean="0"/>
              <a:t>Échange d’informations avec les autres groupes</a:t>
            </a:r>
          </a:p>
          <a:p>
            <a:pPr lvl="1"/>
            <a:r>
              <a:rPr lang="fr-FR" sz="1800" dirty="0" smtClean="0"/>
              <a:t>Comparatif de méthode entre groupes</a:t>
            </a:r>
          </a:p>
          <a:p>
            <a:pPr lvl="1"/>
            <a:r>
              <a:rPr lang="fr-FR" sz="1800" dirty="0" smtClean="0"/>
              <a:t>Débogage plus rapide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</p:txBody>
      </p:sp>
      <p:pic>
        <p:nvPicPr>
          <p:cNvPr id="3074" name="Picture 2" descr="http://www.zataz.com/images/hotnews/xEspion,P20-,P20photo.jpg.pagespeed.ic.bJkMdnxgkC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700808"/>
            <a:ext cx="1080120" cy="1080120"/>
          </a:xfrm>
          <a:prstGeom prst="rect">
            <a:avLst/>
          </a:prstGeom>
          <a:noFill/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1979712" y="1988840"/>
            <a:ext cx="6552728" cy="4209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b="1" dirty="0" smtClean="0"/>
              <a:t>Le choix des autres groupes</a:t>
            </a:r>
          </a:p>
        </p:txBody>
      </p:sp>
      <p:pic>
        <p:nvPicPr>
          <p:cNvPr id="8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5013176"/>
            <a:ext cx="3528392" cy="13284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3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19672" y="2276872"/>
            <a:ext cx="5328592" cy="4209331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de-DE" b="1" dirty="0" smtClean="0">
                <a:solidFill>
                  <a:schemeClr val="tx1"/>
                </a:solidFill>
              </a:rPr>
              <a:t>Notre </a:t>
            </a:r>
            <a:r>
              <a:rPr lang="de-DE" b="1" dirty="0" err="1" smtClean="0">
                <a:solidFill>
                  <a:schemeClr val="tx1"/>
                </a:solidFill>
              </a:rPr>
              <a:t>choix</a:t>
            </a:r>
            <a:endParaRPr lang="fr-FR" b="1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 descr="http://toooof.free.fr/blogs/captainslip/screenshots/verdic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1700808"/>
            <a:ext cx="2016077" cy="1576586"/>
          </a:xfrm>
          <a:prstGeom prst="rect">
            <a:avLst/>
          </a:prstGeom>
          <a:noFill/>
        </p:spPr>
      </p:pic>
      <p:pic>
        <p:nvPicPr>
          <p:cNvPr id="128002" name="Picture 2" descr="http://www.techworld.com/cmsdata/news/3211178/Talen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3789040"/>
            <a:ext cx="5283639" cy="19892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1917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dirty="0"/>
              <a:t>Étude </a:t>
            </a:r>
            <a:r>
              <a:rPr lang="fr-FR" b="1" dirty="0" smtClean="0"/>
              <a:t>Restitution</a:t>
            </a:r>
            <a:endParaRPr lang="fr-FR" dirty="0" smtClean="0"/>
          </a:p>
          <a:p>
            <a:pPr lvl="0"/>
            <a:r>
              <a:rPr lang="fr-FR" sz="2400" dirty="0" smtClean="0"/>
              <a:t>Outils d’aide à la décision</a:t>
            </a:r>
          </a:p>
          <a:p>
            <a:r>
              <a:rPr lang="fr-FR" sz="2400" dirty="0" smtClean="0"/>
              <a:t>Générateur de tableaux, graphiques (tous genres)</a:t>
            </a:r>
          </a:p>
          <a:p>
            <a:r>
              <a:rPr lang="fr-FR" sz="2400" dirty="0" smtClean="0"/>
              <a:t>Modifications en temps réel</a:t>
            </a:r>
          </a:p>
          <a:p>
            <a:r>
              <a:rPr lang="fr-FR" sz="2400" dirty="0" smtClean="0"/>
              <a:t>Liaison avec la base de données (Oracle)</a:t>
            </a:r>
          </a:p>
          <a:p>
            <a:r>
              <a:rPr lang="fr-FR" sz="2400" dirty="0" smtClean="0"/>
              <a:t>Génération en PDF et HTML des rapports</a:t>
            </a:r>
          </a:p>
        </p:txBody>
      </p:sp>
      <p:pic>
        <p:nvPicPr>
          <p:cNvPr id="5122" name="Picture 2" descr="http://sldesign.openwab.com/wp-content/uploads/2010/07/birt-splash-scree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15571"/>
            <a:ext cx="2906764" cy="2085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6630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/>
              <a:t>MOE : </a:t>
            </a:r>
          </a:p>
          <a:p>
            <a:pPr lvl="1"/>
            <a:r>
              <a:rPr lang="fr-FR" sz="1800" dirty="0"/>
              <a:t>Direction : 2 personnes </a:t>
            </a:r>
          </a:p>
          <a:p>
            <a:pPr lvl="1"/>
            <a:r>
              <a:rPr lang="fr-FR" sz="1800" dirty="0" smtClean="0"/>
              <a:t>Équipe </a:t>
            </a:r>
            <a:r>
              <a:rPr lang="fr-FR" sz="1800" dirty="0"/>
              <a:t>technique : 13 </a:t>
            </a:r>
            <a:r>
              <a:rPr lang="fr-FR" sz="1800" dirty="0" smtClean="0"/>
              <a:t>personnes</a:t>
            </a:r>
          </a:p>
          <a:p>
            <a:pPr lvl="1"/>
            <a:endParaRPr lang="fr-FR" sz="2000" dirty="0" smtClean="0"/>
          </a:p>
          <a:p>
            <a:r>
              <a:rPr lang="fr-FR" sz="2000" dirty="0" smtClean="0"/>
              <a:t>Dossier </a:t>
            </a:r>
            <a:r>
              <a:rPr lang="fr-FR" sz="2000" dirty="0"/>
              <a:t>SFD concernant les besoins de </a:t>
            </a:r>
            <a:r>
              <a:rPr lang="fr-FR" sz="2000" dirty="0" err="1" smtClean="0"/>
              <a:t>Darties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="" xmlns:p14="http://schemas.microsoft.com/office/powerpoint/2010/main" val="192876114"/>
              </p:ext>
            </p:extLst>
          </p:nvPr>
        </p:nvGraphicFramePr>
        <p:xfrm>
          <a:off x="1907704" y="2996952"/>
          <a:ext cx="7236296" cy="3384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="" xmlns:p14="http://schemas.microsoft.com/office/powerpoint/2010/main" val="8245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Créé en 2001</a:t>
            </a:r>
          </a:p>
          <a:p>
            <a:pPr lvl="0"/>
            <a:r>
              <a:rPr lang="fr-FR" sz="2400" dirty="0" smtClean="0"/>
              <a:t>Suite décisionnelle open source la plus utilisée au monde</a:t>
            </a:r>
          </a:p>
          <a:p>
            <a:pPr lvl="0"/>
            <a:r>
              <a:rPr lang="fr-FR" sz="2400" dirty="0" smtClean="0"/>
              <a:t>Suite complète de BI</a:t>
            </a:r>
          </a:p>
          <a:p>
            <a:pPr lvl="1"/>
            <a:r>
              <a:rPr lang="fr-FR" sz="2000" dirty="0" smtClean="0"/>
              <a:t>Jasper ETL (récupération, transformation et chargement de données)</a:t>
            </a:r>
          </a:p>
          <a:p>
            <a:pPr lvl="1"/>
            <a:r>
              <a:rPr lang="fr-FR" sz="2000" dirty="0" err="1" smtClean="0"/>
              <a:t>iReport</a:t>
            </a:r>
            <a:r>
              <a:rPr lang="fr-FR" sz="2000" dirty="0" smtClean="0"/>
              <a:t> (conception modèle de rapport)</a:t>
            </a:r>
          </a:p>
          <a:p>
            <a:pPr lvl="1"/>
            <a:r>
              <a:rPr lang="fr-FR" sz="2000" dirty="0" smtClean="0"/>
              <a:t>Jasper Report (exécution et lecture de données)</a:t>
            </a:r>
          </a:p>
          <a:p>
            <a:pPr lvl="1"/>
            <a:r>
              <a:rPr lang="fr-FR" sz="2000" dirty="0" smtClean="0"/>
              <a:t>Jasper Server (distribution des rapports)</a:t>
            </a:r>
          </a:p>
          <a:p>
            <a:pPr lvl="0"/>
            <a:r>
              <a:rPr lang="fr-FR" sz="2400" dirty="0" smtClean="0"/>
              <a:t>Solution d’analyse et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performante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23906" name="Picture 2" descr="http://www.genicorp.fr/images/partenaire_jaspersoft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55976" y="1772816"/>
            <a:ext cx="3810000" cy="8286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6466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iReport</a:t>
            </a:r>
            <a:endParaRPr lang="fr-FR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Créer un modèle de rapport</a:t>
            </a:r>
          </a:p>
          <a:p>
            <a:pPr lvl="0"/>
            <a:r>
              <a:rPr lang="fr-FR" sz="2400" dirty="0" smtClean="0"/>
              <a:t>Obtenir un fichier XML</a:t>
            </a:r>
          </a:p>
          <a:p>
            <a:pPr lvl="0"/>
            <a:r>
              <a:rPr lang="fr-FR" sz="2400" dirty="0" smtClean="0"/>
              <a:t>Construire  des rapports à partir d’un modèle</a:t>
            </a:r>
          </a:p>
          <a:p>
            <a:pPr lvl="0"/>
            <a:r>
              <a:rPr lang="fr-FR" sz="2400" dirty="0" smtClean="0"/>
              <a:t>Remplir le rapport avec des données en provenance de diverses sources</a:t>
            </a:r>
          </a:p>
          <a:p>
            <a:pPr lvl="0"/>
            <a:r>
              <a:rPr lang="fr-FR" sz="2400" dirty="0" smtClean="0"/>
              <a:t>Exporter sous divers formats (PDF, HTML, EXCEL…)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21858" name="Picture 2" descr="http://ireport.sourceforge.net/images/logo_igor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1981968"/>
            <a:ext cx="2762250" cy="942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797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2195736" y="3284984"/>
            <a:ext cx="3240360" cy="4209331"/>
          </a:xfrm>
        </p:spPr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fr-FR" sz="2000" dirty="0" err="1" smtClean="0"/>
              <a:t>Reporting</a:t>
            </a:r>
            <a:r>
              <a:rPr lang="fr-FR" sz="2000" dirty="0" smtClean="0"/>
              <a:t> complet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Rapports dynamiques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Fonctionnalités poussées </a:t>
            </a:r>
            <a:r>
              <a:rPr lang="fr-FR" sz="2000" dirty="0" smtClean="0">
                <a:sym typeface="Wingdings" pitchFamily="2" charset="2"/>
              </a:rPr>
              <a:t>avec son </a:t>
            </a:r>
            <a:r>
              <a:rPr lang="fr-FR" sz="2000" dirty="0" smtClean="0"/>
              <a:t>système de script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Sortie des documents sous différents formats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Open source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iReport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</a:rPr>
              <a:t>Besoin de connaissances SQL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</a:rPr>
              <a:t>Maîtrise système de script </a:t>
            </a:r>
            <a:r>
              <a:rPr lang="fr-FR" sz="2000" dirty="0" err="1" smtClean="0">
                <a:solidFill>
                  <a:srgbClr val="002232"/>
                </a:solidFill>
              </a:rPr>
              <a:t>iReport</a:t>
            </a:r>
            <a:endParaRPr lang="fr-FR" sz="2000" dirty="0" smtClean="0">
              <a:solidFill>
                <a:srgbClr val="002232"/>
              </a:solidFill>
            </a:endParaRP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>
                <a:solidFill>
                  <a:srgbClr val="002232"/>
                </a:solidFill>
              </a:rPr>
              <a:t>Une requête par tableau/graphique</a:t>
            </a:r>
          </a:p>
        </p:txBody>
      </p:sp>
      <p:pic>
        <p:nvPicPr>
          <p:cNvPr id="119810" name="Picture 2" descr="http://ireport.sourceforge.net/images/logo_igor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1916832"/>
            <a:ext cx="2762250" cy="9429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1933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Créé en 1993 en Suède</a:t>
            </a:r>
          </a:p>
          <a:p>
            <a:pPr lvl="0"/>
            <a:r>
              <a:rPr lang="fr-FR" sz="2400" dirty="0" smtClean="0"/>
              <a:t>Plus de 500 partenaires dans le monde</a:t>
            </a:r>
          </a:p>
          <a:p>
            <a:pPr lvl="0"/>
            <a:r>
              <a:rPr lang="fr-FR" sz="2400" dirty="0" smtClean="0"/>
              <a:t>Prise de décisions des utilisateurs métiers dans les entreprises simplifiée</a:t>
            </a:r>
          </a:p>
          <a:p>
            <a:pPr lvl="0"/>
            <a:r>
              <a:rPr lang="fr-FR" sz="2400" dirty="0" smtClean="0"/>
              <a:t>Approches innovantes en matière d'accès, de gestion et d'interaction avec les données</a:t>
            </a:r>
          </a:p>
          <a:p>
            <a:pPr lvl="1"/>
            <a:r>
              <a:rPr lang="fr-FR" sz="2000" dirty="0" err="1" smtClean="0"/>
              <a:t>Qlikview</a:t>
            </a:r>
            <a:endParaRPr lang="fr-FR" sz="2000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17762" name="Picture 2" descr="http://www.humaninference.com/News%20-%20Events/News/~/media/Images/HI-images/logoQliktech.ashx?w=150&amp;h=92&amp;as=1"/>
          <p:cNvPicPr>
            <a:picLocks noChangeAspect="1" noChangeArrowheads="1"/>
          </p:cNvPicPr>
          <p:nvPr/>
        </p:nvPicPr>
        <p:blipFill>
          <a:blip r:embed="rId3" cstate="print"/>
          <a:srcRect b="10589"/>
          <a:stretch>
            <a:fillRect/>
          </a:stretch>
        </p:blipFill>
        <p:spPr bwMode="auto">
          <a:xfrm>
            <a:off x="5580112" y="1916832"/>
            <a:ext cx="2232248" cy="1224136"/>
          </a:xfrm>
          <a:prstGeom prst="rect">
            <a:avLst/>
          </a:prstGeom>
          <a:noFill/>
        </p:spPr>
      </p:pic>
      <p:pic>
        <p:nvPicPr>
          <p:cNvPr id="117764" name="Picture 4" descr="http://ww1.prweb.com/prfiles/2008/07/07/667164/gI_0_QVposmediumrg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6" y="5373216"/>
            <a:ext cx="2381250" cy="466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8428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  <a:p>
            <a:pPr lvl="0"/>
            <a:r>
              <a:rPr lang="fr-FR" sz="2400" dirty="0" smtClean="0"/>
              <a:t>Outil capable de traiter et de représenter n’importe quel type de données</a:t>
            </a:r>
          </a:p>
          <a:p>
            <a:pPr lvl="0"/>
            <a:r>
              <a:rPr lang="fr-FR" sz="2400" dirty="0" smtClean="0"/>
              <a:t>Rendu de l’analyse facile, utile et passionnante</a:t>
            </a:r>
          </a:p>
          <a:p>
            <a:pPr lvl="0"/>
            <a:r>
              <a:rPr lang="fr-FR" sz="2400" dirty="0" smtClean="0"/>
              <a:t>Données pouvant provenir de diverses sources de données (BD relationnelle, fichiers textes délimités, </a:t>
            </a:r>
            <a:r>
              <a:rPr lang="fr-FR" sz="2400" dirty="0"/>
              <a:t>E</a:t>
            </a:r>
            <a:r>
              <a:rPr lang="fr-FR" sz="2400" dirty="0" smtClean="0"/>
              <a:t>xcel, table HTML, table XML…)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115714" name="Picture 2" descr="http://ww1.prweb.com/prfiles/2008/07/07/667164/gI_0_QVposmediumrg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2132856"/>
            <a:ext cx="2381250" cy="466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7945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2123728" y="3429000"/>
            <a:ext cx="3456384" cy="4209331"/>
          </a:xfrm>
        </p:spPr>
        <p:txBody>
          <a:bodyPr>
            <a:normAutofit fontScale="40000" lnSpcReduction="20000"/>
          </a:bodyPr>
          <a:lstStyle/>
          <a:p>
            <a:pPr lvl="0">
              <a:buFont typeface="Arial" pitchFamily="34" charset="0"/>
              <a:buChar char="•"/>
            </a:pPr>
            <a:r>
              <a:rPr lang="fr-FR" sz="4400" dirty="0" smtClean="0"/>
              <a:t>Technologie « in </a:t>
            </a:r>
            <a:r>
              <a:rPr lang="fr-FR" sz="4400" dirty="0" err="1" smtClean="0"/>
              <a:t>memory</a:t>
            </a:r>
            <a:r>
              <a:rPr lang="fr-FR" sz="4400" dirty="0" smtClean="0"/>
              <a:t> »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err="1" smtClean="0"/>
              <a:t>Reporting</a:t>
            </a:r>
            <a:r>
              <a:rPr lang="fr-FR" sz="4400" dirty="0" smtClean="0"/>
              <a:t> très complet : offre beaucoup de possibilités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Sécurité complète intégrée (contrôler l’accès aux analyses de données et déterminer qui peut consulter) 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Données prises en temps réel à la source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Pas de connaissances techniques requises</a:t>
            </a:r>
          </a:p>
          <a:p>
            <a:pPr>
              <a:buFont typeface="Arial" pitchFamily="34" charset="0"/>
              <a:buChar char="•"/>
            </a:pPr>
            <a:r>
              <a:rPr lang="fr-FR" sz="4400" dirty="0" smtClean="0"/>
              <a:t>Pas de coût de formation (démo)</a:t>
            </a:r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</a:rPr>
              <a:t>Licence onéreuse</a:t>
            </a:r>
          </a:p>
        </p:txBody>
      </p:sp>
      <p:pic>
        <p:nvPicPr>
          <p:cNvPr id="9" name="Picture 2" descr="http://ww1.prweb.com/prfiles/2008/07/07/667164/gI_0_QVposmediumrg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1960" y="2204864"/>
            <a:ext cx="2381250" cy="466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4898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58" y="1844824"/>
            <a:ext cx="2266542" cy="1511029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2267744" y="1916832"/>
            <a:ext cx="4752528" cy="15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SAS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Institute: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Statistical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System</a:t>
            </a:r>
          </a:p>
        </p:txBody>
      </p:sp>
      <p:sp>
        <p:nvSpPr>
          <p:cNvPr id="9" name="Espace réservé du contenu 3"/>
          <p:cNvSpPr>
            <a:spLocks noGrp="1"/>
          </p:cNvSpPr>
          <p:nvPr>
            <p:ph idx="1"/>
          </p:nvPr>
        </p:nvSpPr>
        <p:spPr>
          <a:xfrm>
            <a:off x="2123728" y="3212976"/>
            <a:ext cx="6408712" cy="2913187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fr-FR" sz="2400" dirty="0" smtClean="0"/>
              <a:t>Entreprise française créée en 1983</a:t>
            </a:r>
          </a:p>
          <a:p>
            <a:pPr lvl="0"/>
            <a:r>
              <a:rPr lang="fr-FR" sz="2400" dirty="0" smtClean="0"/>
              <a:t>Implantation à Lyon, Nantes, Aix, Toulouse…</a:t>
            </a:r>
          </a:p>
          <a:p>
            <a:pPr lvl="0"/>
            <a:r>
              <a:rPr lang="fr-FR" sz="2400" dirty="0" smtClean="0"/>
              <a:t>Position de leader sur le marché français de l’informatique décisionnelle</a:t>
            </a:r>
          </a:p>
          <a:p>
            <a:pPr lvl="0"/>
            <a:r>
              <a:rPr lang="fr-FR" sz="2400" dirty="0" smtClean="0"/>
              <a:t>SAS Version 9 (SAS </a:t>
            </a:r>
            <a:r>
              <a:rPr lang="fr-FR" sz="2400" dirty="0" err="1" smtClean="0"/>
              <a:t>Foundation</a:t>
            </a:r>
            <a:r>
              <a:rPr lang="fr-FR" sz="2400" dirty="0" smtClean="0"/>
              <a:t>) depuis 2004 :</a:t>
            </a:r>
          </a:p>
          <a:p>
            <a:pPr lvl="1"/>
            <a:r>
              <a:rPr lang="fr-FR" sz="2000" dirty="0" smtClean="0"/>
              <a:t>Base SAS, SAS Entreprise Guide</a:t>
            </a:r>
          </a:p>
          <a:p>
            <a:pPr lvl="1"/>
            <a:r>
              <a:rPr lang="fr-FR" sz="2000" dirty="0" smtClean="0"/>
              <a:t>SAS/ACCESS, OLAP </a:t>
            </a:r>
          </a:p>
          <a:p>
            <a:pPr lvl="1"/>
            <a:r>
              <a:rPr lang="fr-FR" sz="2000" dirty="0" smtClean="0"/>
              <a:t>SAS/GRAPH, SAS/STAT</a:t>
            </a:r>
          </a:p>
        </p:txBody>
      </p:sp>
    </p:spTree>
    <p:extLst>
      <p:ext uri="{BB962C8B-B14F-4D97-AF65-F5344CB8AC3E}">
        <p14:creationId xmlns="" xmlns:p14="http://schemas.microsoft.com/office/powerpoint/2010/main" val="6108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32" y="2571744"/>
            <a:ext cx="2500330" cy="407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203848" y="3284984"/>
            <a:ext cx="5472608" cy="2769171"/>
          </a:xfrm>
        </p:spPr>
        <p:txBody>
          <a:bodyPr>
            <a:normAutofit fontScale="92500"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 un langage dit « de 4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génération » (langage de programmation combiné avec un SGBD)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Extension de SAS Base avec une interface </a:t>
            </a:r>
            <a:r>
              <a:rPr lang="fr-FR" sz="2400" dirty="0"/>
              <a:t>graphique </a:t>
            </a:r>
            <a:r>
              <a:rPr lang="fr-FR" sz="2400" dirty="0" smtClean="0"/>
              <a:t>Windows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plus facilement des requêtes, tableaux et graphiques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/>
              <a:t>D</a:t>
            </a:r>
            <a:r>
              <a:rPr lang="fr-FR" sz="2400" dirty="0" smtClean="0"/>
              <a:t>iagramme de flux de processus </a:t>
            </a:r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>
                <a:solidFill>
                  <a:srgbClr val="002232"/>
                </a:solidFill>
              </a:rPr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83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formations-sas.fr/wp-content/gallery/cache/2__350x226_cycle-sas-se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68" y="2428868"/>
            <a:ext cx="3643338" cy="2352556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>
                <a:solidFill>
                  <a:srgbClr val="002232"/>
                </a:solidFill>
              </a:rPr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rgbClr val="00223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1979712" y="4820522"/>
            <a:ext cx="6984776" cy="20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2232"/>
                </a:solidFill>
              </a:rPr>
              <a:t>Modifier directement le code SAS pour utiliser des options plus pointues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2232"/>
                </a:solidFill>
              </a:rPr>
              <a:t>Utiliser du SQL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>
                <a:solidFill>
                  <a:srgbClr val="002232"/>
                </a:solidFill>
              </a:rPr>
              <a:t>Créer des procédures stockées appelées à distance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14149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2123728" y="3356992"/>
            <a:ext cx="3528392" cy="3024336"/>
          </a:xfrm>
        </p:spPr>
        <p:txBody>
          <a:bodyPr>
            <a:normAutofit/>
          </a:bodyPr>
          <a:lstStyle/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Outils de </a:t>
            </a:r>
            <a:r>
              <a:rPr lang="fr-FR" sz="2000" dirty="0" err="1" smtClean="0"/>
              <a:t>reporting</a:t>
            </a:r>
            <a:r>
              <a:rPr lang="fr-FR" sz="2000" dirty="0" smtClean="0"/>
              <a:t> puissant 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Procédures stockées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Personnalisation des tableaux (CSS) et des graphiques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Export texte et PDF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Large support Web</a:t>
            </a:r>
          </a:p>
          <a:p>
            <a:pPr lvl="0">
              <a:buFont typeface="Arial" pitchFamily="34" charset="0"/>
              <a:buChar char="•"/>
            </a:pPr>
            <a:r>
              <a:rPr lang="fr-FR" sz="2000" dirty="0" smtClean="0"/>
              <a:t>Disponible à l’ISTIL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dirty="0" smtClean="0">
                <a:solidFill>
                  <a:srgbClr val="002232"/>
                </a:solidFill>
              </a:rPr>
              <a:t>SAS Enterprise Guide</a:t>
            </a:r>
            <a:endParaRPr lang="fr-FR" sz="2600" dirty="0" smtClean="0">
              <a:solidFill>
                <a:srgbClr val="002232"/>
              </a:solidFill>
            </a:endParaRPr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/>
              <a:t>Adaptation au code SAS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/>
              <a:t>Interface de SAS avec les bases de données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000" dirty="0" smtClean="0"/>
              <a:t>Logiciel payant dans d’autres circonstances</a:t>
            </a:r>
          </a:p>
        </p:txBody>
      </p:sp>
    </p:spTree>
    <p:extLst>
      <p:ext uri="{BB962C8B-B14F-4D97-AF65-F5344CB8AC3E}">
        <p14:creationId xmlns="" xmlns:p14="http://schemas.microsoft.com/office/powerpoint/2010/main" val="18997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3573016"/>
            <a:ext cx="2711990" cy="1932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21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="" xmlns:p14="http://schemas.microsoft.com/office/powerpoint/2010/main" val="2942176488"/>
              </p:ext>
            </p:extLst>
          </p:nvPr>
        </p:nvGraphicFramePr>
        <p:xfrm>
          <a:off x="2339750" y="2564456"/>
          <a:ext cx="6393500" cy="37267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98375"/>
                <a:gridCol w="1598375"/>
                <a:gridCol w="1598375"/>
                <a:gridCol w="1598375"/>
              </a:tblGrid>
              <a:tr h="60072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700" b="1" dirty="0" smtClean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69524" marR="69524" marT="41507" marB="415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 </a:t>
                      </a:r>
                      <a:endParaRPr lang="fr-FR" sz="1700" dirty="0"/>
                    </a:p>
                  </a:txBody>
                  <a:tcPr marL="69524" marR="69524" marT="41507" marB="4150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700" dirty="0"/>
                    </a:p>
                  </a:txBody>
                  <a:tcPr marL="69524" marR="69524" marT="41507" marB="41507" anchor="ctr">
                    <a:noFill/>
                  </a:tcPr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Support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Communauté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Professionnel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700" dirty="0" smtClean="0"/>
                        <a:t>Professionnel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722678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Documentation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Entraide forum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Démo d’utilisation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Large support en anglais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Installation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Facile</a:t>
                      </a:r>
                      <a:r>
                        <a:rPr lang="fr-FR" sz="1700" baseline="0" dirty="0" smtClean="0"/>
                        <a:t> et rapide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700" dirty="0" smtClean="0"/>
                        <a:t>Facile</a:t>
                      </a:r>
                      <a:r>
                        <a:rPr lang="fr-FR" sz="1700" baseline="0" dirty="0" smtClean="0"/>
                        <a:t> et rapide</a:t>
                      </a:r>
                      <a:endParaRPr lang="fr-FR" sz="1700" dirty="0" smtClean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Difficile en local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Performances 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Moyennes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Excellentes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Très bonnes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  <a:tr h="600725">
                <a:tc>
                  <a:txBody>
                    <a:bodyPr/>
                    <a:lstStyle/>
                    <a:p>
                      <a:pPr algn="ctr"/>
                      <a:r>
                        <a:rPr lang="fr-FR" sz="1700" b="1" dirty="0" smtClean="0"/>
                        <a:t>Interface</a:t>
                      </a:r>
                      <a:endParaRPr lang="fr-FR" sz="1700" b="1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Facile, intuitif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Très facile, très intuitif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700" dirty="0" smtClean="0"/>
                        <a:t>Moyenne</a:t>
                      </a:r>
                      <a:endParaRPr lang="fr-FR" sz="1700" dirty="0"/>
                    </a:p>
                  </a:txBody>
                  <a:tcPr marL="69524" marR="69524" marT="41507" marB="41507" anchor="ctr"/>
                </a:tc>
              </a:tr>
            </a:tbl>
          </a:graphicData>
        </a:graphic>
      </p:graphicFrame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24" y="2420888"/>
            <a:ext cx="1143008" cy="762005"/>
          </a:xfrm>
          <a:prstGeom prst="rect">
            <a:avLst/>
          </a:prstGeom>
          <a:noFill/>
        </p:spPr>
      </p:pic>
      <p:pic>
        <p:nvPicPr>
          <p:cNvPr id="22530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22532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840"/>
          <a:stretch>
            <a:fillRect/>
          </a:stretch>
        </p:blipFill>
        <p:spPr bwMode="auto">
          <a:xfrm>
            <a:off x="3923928" y="2564904"/>
            <a:ext cx="1584176" cy="515385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774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267744" y="2625365"/>
          <a:ext cx="6408712" cy="372213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02178"/>
                <a:gridCol w="1602178"/>
                <a:gridCol w="1602178"/>
                <a:gridCol w="1602178"/>
              </a:tblGrid>
              <a:tr h="50919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800" dirty="0" smtClean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69801" marR="69801" marT="45717" marB="4571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69801" marR="69801" marT="45717" marB="4571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800" dirty="0"/>
                    </a:p>
                  </a:txBody>
                  <a:tcPr marL="69801" marR="69801" marT="45717" marB="45717" anchor="ctr">
                    <a:noFill/>
                  </a:tcPr>
                </a:tc>
              </a:tr>
              <a:tr h="509199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SGBD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Oracle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Oracle</a:t>
                      </a:r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smtClean="0"/>
                        <a:t>Oracle</a:t>
                      </a:r>
                    </a:p>
                  </a:txBody>
                  <a:tcPr marL="69801" marR="69801" marT="45717" marB="45717" anchor="ctr"/>
                </a:tc>
              </a:tr>
              <a:tr h="615704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Connaissances</a:t>
                      </a:r>
                      <a:r>
                        <a:rPr lang="fr-FR" sz="1800" b="1" baseline="0" dirty="0" smtClean="0"/>
                        <a:t> techniques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SQL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Aucunes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Code SAS, SQL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  <a:tr h="879580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Design</a:t>
                      </a:r>
                      <a:r>
                        <a:rPr lang="fr-FR" sz="1800" b="1" baseline="0" dirty="0" smtClean="0"/>
                        <a:t> graphiques/</a:t>
                      </a:r>
                    </a:p>
                    <a:p>
                      <a:pPr algn="ctr"/>
                      <a:r>
                        <a:rPr lang="fr-FR" sz="1800" b="1" baseline="0" dirty="0" smtClean="0"/>
                        <a:t>tableaux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++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+++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++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  <a:tr h="509199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Customisation</a:t>
                      </a:r>
                      <a:endParaRPr lang="fr-FR" sz="1800" b="1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Moyenne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Excellente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Excellente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  <a:tr h="615704">
                <a:tc>
                  <a:txBody>
                    <a:bodyPr/>
                    <a:lstStyle/>
                    <a:p>
                      <a:pPr algn="ctr"/>
                      <a:r>
                        <a:rPr lang="fr-FR" sz="1800" b="1" dirty="0" smtClean="0"/>
                        <a:t>Licence</a:t>
                      </a:r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Gratuit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10.000 €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smtClean="0"/>
                        <a:t>Disponible à l’université</a:t>
                      </a:r>
                      <a:endParaRPr lang="fr-FR" sz="1800" dirty="0"/>
                    </a:p>
                  </a:txBody>
                  <a:tcPr marL="69801" marR="69801" marT="45717" marB="45717" anchor="ctr"/>
                </a:tc>
              </a:tr>
            </a:tbl>
          </a:graphicData>
        </a:graphic>
      </p:graphicFrame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424" y="2378963"/>
            <a:ext cx="1143008" cy="762005"/>
          </a:xfrm>
          <a:prstGeom prst="rect">
            <a:avLst/>
          </a:prstGeom>
          <a:noFill/>
        </p:spPr>
      </p:pic>
      <p:pic>
        <p:nvPicPr>
          <p:cNvPr id="12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13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21840"/>
          <a:stretch>
            <a:fillRect/>
          </a:stretch>
        </p:blipFill>
        <p:spPr bwMode="auto">
          <a:xfrm>
            <a:off x="3923928" y="2564904"/>
            <a:ext cx="1584176" cy="51538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9297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789040"/>
            <a:ext cx="3482569" cy="2321712"/>
          </a:xfrm>
          <a:prstGeom prst="rect">
            <a:avLst/>
          </a:prstGeom>
          <a:noFill/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Nos choix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2" descr="http://www.genicorp.fr/images/partenaire_jaspersoft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2780928"/>
            <a:ext cx="3810000" cy="8286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8146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EMRIC\AppData\Local\Temp\1298374212_batch_proces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645024"/>
            <a:ext cx="2237184" cy="223718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9899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Le processus de traitement et d’intégration des données se déroule en plusieurs étapes :</a:t>
            </a:r>
          </a:p>
          <a:p>
            <a:pPr lvl="1"/>
            <a:r>
              <a:rPr lang="fr-FR" sz="2000" dirty="0" smtClean="0"/>
              <a:t>Vérification de la structure du fichier Excel source</a:t>
            </a:r>
          </a:p>
          <a:p>
            <a:pPr lvl="1"/>
            <a:r>
              <a:rPr lang="fr-FR" sz="2000" dirty="0" smtClean="0"/>
              <a:t>Vérification et intégration dans la base :</a:t>
            </a:r>
          </a:p>
          <a:p>
            <a:pPr lvl="2"/>
            <a:r>
              <a:rPr lang="fr-FR" sz="2000" dirty="0" smtClean="0"/>
              <a:t>Données du référentiel (villes, magasins…)</a:t>
            </a:r>
          </a:p>
          <a:p>
            <a:pPr lvl="2"/>
            <a:r>
              <a:rPr lang="fr-FR" sz="2000" dirty="0" smtClean="0"/>
              <a:t>Prévisions commerciales ou données réelles (ventes, chiffres d’affaires et marges brutes)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smtClean="0"/>
              <a:t>La gestion des erreurs intervient à chaque phase du processus, et peut impliquer l’arrêt de celui-ci et la révocation de toutes les modifications effectuées</a:t>
            </a:r>
            <a:endParaRPr lang="fr-FR" sz="2000" dirty="0"/>
          </a:p>
        </p:txBody>
      </p:sp>
    </p:spTree>
    <p:extLst>
      <p:ext uri="{BB962C8B-B14F-4D97-AF65-F5344CB8AC3E}">
        <p14:creationId xmlns="" xmlns:p14="http://schemas.microsoft.com/office/powerpoint/2010/main" val="24030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800" dirty="0"/>
              <a:t>Données sources</a:t>
            </a:r>
            <a:endParaRPr lang="fr-FR" sz="2800" dirty="0" smtClean="0"/>
          </a:p>
          <a:p>
            <a:endParaRPr lang="fr-FR" sz="2000" dirty="0"/>
          </a:p>
          <a:p>
            <a:r>
              <a:rPr lang="fr-FR" sz="2000" dirty="0" smtClean="0"/>
              <a:t>Deux types de fichiers Excel :</a:t>
            </a:r>
          </a:p>
          <a:p>
            <a:pPr lvl="1"/>
            <a:r>
              <a:rPr lang="fr-FR" sz="1800" dirty="0" smtClean="0"/>
              <a:t>Fichiers de mise à jour mensuelle</a:t>
            </a:r>
          </a:p>
          <a:p>
            <a:pPr lvl="1"/>
            <a:r>
              <a:rPr lang="fr-FR" sz="1800" dirty="0" smtClean="0"/>
              <a:t>Fichiers de mise à jour annuelle</a:t>
            </a:r>
          </a:p>
          <a:p>
            <a:endParaRPr lang="fr-FR" sz="2000" dirty="0"/>
          </a:p>
          <a:p>
            <a:r>
              <a:rPr lang="fr-FR" sz="2000" dirty="0" smtClean="0"/>
              <a:t>Structures très proches, la différence résidant dans la valeur prévisionnelle ou réelle des données commerciales</a:t>
            </a:r>
          </a:p>
          <a:p>
            <a:endParaRPr lang="fr-FR" sz="2000" dirty="0"/>
          </a:p>
          <a:p>
            <a:r>
              <a:rPr lang="fr-FR" sz="2000" dirty="0" smtClean="0"/>
              <a:t>Les deux types de fichiers permettent de mettre à jour le référentiel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9782" y="2249882"/>
            <a:ext cx="2868706" cy="1398494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079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408712" cy="4392488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buNone/>
            </a:pPr>
            <a:r>
              <a:rPr lang="fr-FR" sz="5900" dirty="0"/>
              <a:t>Référentiel</a:t>
            </a:r>
          </a:p>
          <a:p>
            <a:endParaRPr lang="fr-FR" dirty="0" smtClean="0"/>
          </a:p>
          <a:p>
            <a:r>
              <a:rPr lang="fr-FR" dirty="0" smtClean="0"/>
              <a:t>Le premier onglet du fichier Excel concerne la mise à jour du référentiel</a:t>
            </a:r>
          </a:p>
          <a:p>
            <a:r>
              <a:rPr lang="fr-FR" dirty="0" smtClean="0"/>
              <a:t>Chaque ligne correspond à un magasin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sz="3800" dirty="0" smtClean="0"/>
          </a:p>
          <a:p>
            <a:endParaRPr lang="fr-FR" sz="3800" dirty="0" smtClean="0"/>
          </a:p>
          <a:p>
            <a:r>
              <a:rPr lang="fr-FR" dirty="0" smtClean="0"/>
              <a:t>La colonne action indique le type d’opération à effectuer : </a:t>
            </a:r>
            <a:r>
              <a:rPr lang="fr-FR" b="1" dirty="0" smtClean="0"/>
              <a:t>A</a:t>
            </a:r>
            <a:r>
              <a:rPr lang="fr-FR" dirty="0" smtClean="0"/>
              <a:t>jout, </a:t>
            </a:r>
            <a:r>
              <a:rPr lang="fr-FR" b="1" dirty="0" smtClean="0"/>
              <a:t>M</a:t>
            </a:r>
            <a:r>
              <a:rPr lang="fr-FR" dirty="0" smtClean="0"/>
              <a:t>odification ou </a:t>
            </a:r>
            <a:r>
              <a:rPr lang="fr-FR" b="1" dirty="0" smtClean="0"/>
              <a:t>S</a:t>
            </a:r>
            <a:r>
              <a:rPr lang="fr-FR" dirty="0" smtClean="0"/>
              <a:t>uppression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23728" y="3645024"/>
            <a:ext cx="6659107" cy="182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856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Référentiel</a:t>
            </a:r>
          </a:p>
          <a:p>
            <a:r>
              <a:rPr lang="fr-FR" sz="1800" dirty="0" smtClean="0"/>
              <a:t>La structure générale du fichier est d’abord vérifiée par une routine Java</a:t>
            </a:r>
            <a:endParaRPr lang="fr-FR" sz="1400" dirty="0" smtClean="0"/>
          </a:p>
        </p:txBody>
      </p:sp>
      <p:sp>
        <p:nvSpPr>
          <p:cNvPr id="4" name="Rogner un rectangle à un seul coin 3"/>
          <p:cNvSpPr/>
          <p:nvPr/>
        </p:nvSpPr>
        <p:spPr>
          <a:xfrm>
            <a:off x="6356554" y="2852936"/>
            <a:ext cx="2569140" cy="1584176"/>
          </a:xfrm>
          <a:prstGeom prst="snip1Rect">
            <a:avLst>
              <a:gd name="adj" fmla="val 2421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fr-FR" dirty="0">
                <a:solidFill>
                  <a:prstClr val="black"/>
                </a:solidFill>
              </a:rPr>
              <a:t>La détection d’un problème entraîne l’arrêt immédiat du processus et la génération d’un rapport d’erreurs</a:t>
            </a:r>
          </a:p>
          <a:p>
            <a:pPr algn="ctr"/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79712" y="5417348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Les données concernant chaque magasin sont mises en relation avec les données existantes, et les ajouts, modifications et suppressions nécessaires sont effectuées dans la base.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9376" y="2956500"/>
            <a:ext cx="40006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975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Données commerciales</a:t>
            </a:r>
          </a:p>
          <a:p>
            <a:r>
              <a:rPr lang="fr-FR" sz="2000" dirty="0" smtClean="0"/>
              <a:t>Chaque famille d’articles (fours, hifi…) possède son propre onglet dans le fichier Excel</a:t>
            </a:r>
            <a:endParaRPr lang="fr-FR" sz="2000" dirty="0"/>
          </a:p>
          <a:p>
            <a:r>
              <a:rPr lang="fr-FR" sz="2000" dirty="0"/>
              <a:t>Chaque ligne correspond aux données commerciales d’un magasin pour une année et un mois donnés</a:t>
            </a:r>
          </a:p>
          <a:p>
            <a:endParaRPr lang="fr-F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7824" y="3933056"/>
            <a:ext cx="4392488" cy="237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1292" y="3268052"/>
            <a:ext cx="3074604" cy="31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696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000" dirty="0" smtClean="0"/>
              <a:t>La structure est également vérifiée par une routine Java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7824" y="2402597"/>
            <a:ext cx="39314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07704" y="5013176"/>
            <a:ext cx="6768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</a:rPr>
              <a:t>Les </a:t>
            </a:r>
            <a:r>
              <a:rPr lang="fr-FR" sz="2400" dirty="0" smtClean="0">
                <a:solidFill>
                  <a:prstClr val="black"/>
                </a:solidFill>
              </a:rPr>
              <a:t>données correctes sont </a:t>
            </a:r>
            <a:r>
              <a:rPr lang="fr-FR" sz="2400" dirty="0">
                <a:solidFill>
                  <a:prstClr val="black"/>
                </a:solidFill>
              </a:rPr>
              <a:t>insérées dans la base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fr-FR" sz="2000" dirty="0">
                <a:solidFill>
                  <a:prstClr val="black"/>
                </a:solidFill>
              </a:rPr>
              <a:t>Les éventuelles données existantes concernant la même combinaison (famille article, magasin, année, mois) sont remplacées</a:t>
            </a:r>
          </a:p>
        </p:txBody>
      </p:sp>
    </p:spTree>
    <p:extLst>
      <p:ext uri="{BB962C8B-B14F-4D97-AF65-F5344CB8AC3E}">
        <p14:creationId xmlns="" xmlns:p14="http://schemas.microsoft.com/office/powerpoint/2010/main" val="37159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2123728" y="1955973"/>
            <a:ext cx="7020272" cy="4209331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qui êtes-vous ? </a:t>
            </a:r>
          </a:p>
          <a:p>
            <a:r>
              <a:rPr lang="fr-FR" sz="2400" dirty="0" smtClean="0"/>
              <a:t>Vendeur et distributeur de produits à valeur ajoutée</a:t>
            </a:r>
          </a:p>
          <a:p>
            <a:pPr>
              <a:buNone/>
            </a:pPr>
            <a:r>
              <a:rPr lang="fr-FR" sz="2400" dirty="0" smtClean="0"/>
              <a:t> 	</a:t>
            </a:r>
            <a:r>
              <a:rPr lang="fr-FR" sz="2000" dirty="0" smtClean="0"/>
              <a:t>Fours</a:t>
            </a:r>
            <a:r>
              <a:rPr lang="fr-FR" sz="2000" dirty="0"/>
              <a:t>, Hifi, Magnétoscopes</a:t>
            </a:r>
          </a:p>
          <a:p>
            <a:r>
              <a:rPr lang="fr-FR" sz="2400" dirty="0" smtClean="0"/>
              <a:t>Acteur historique présent en France 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48 </a:t>
            </a:r>
            <a:r>
              <a:rPr lang="fr-FR" sz="2000" dirty="0"/>
              <a:t>magasins implantés</a:t>
            </a:r>
            <a:r>
              <a:rPr lang="fr-FR" sz="2000" dirty="0" smtClean="0"/>
              <a:t> à </a:t>
            </a:r>
            <a:r>
              <a:rPr lang="fr-FR" sz="2000" dirty="0"/>
              <a:t>travers 3 enseignes.</a:t>
            </a:r>
          </a:p>
          <a:p>
            <a:r>
              <a:rPr lang="fr-FR" sz="2400" dirty="0" smtClean="0"/>
              <a:t>Grand groupe dans votre domaine d’activité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Chiffre d’affaires </a:t>
            </a:r>
            <a:r>
              <a:rPr lang="fr-FR" sz="2000" dirty="0"/>
              <a:t>en 2010 </a:t>
            </a:r>
            <a:r>
              <a:rPr lang="fr-FR" sz="2000" dirty="0" smtClean="0"/>
              <a:t>: 190 596 000 €</a:t>
            </a:r>
          </a:p>
          <a:p>
            <a:r>
              <a:rPr lang="fr-FR" sz="2400" dirty="0" smtClean="0"/>
              <a:t>Conquérant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Volonté de s’étendre à l’étranger</a:t>
            </a:r>
            <a:endParaRPr lang="fr-FR" sz="2400" dirty="0"/>
          </a:p>
          <a:p>
            <a:pPr>
              <a:buFont typeface="Arial"/>
              <a:buChar char="•"/>
            </a:pPr>
            <a:endParaRPr lang="fr-FR" sz="2400" dirty="0"/>
          </a:p>
          <a:p>
            <a:endParaRPr lang="fr-FR" sz="2400" dirty="0"/>
          </a:p>
        </p:txBody>
      </p:sp>
      <p:pic>
        <p:nvPicPr>
          <p:cNvPr id="5" name="Image 4" descr="Capture d’écran 2011-02-19 à 11.52.3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4509120"/>
            <a:ext cx="1803400" cy="17653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51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Données cibles</a:t>
            </a:r>
          </a:p>
          <a:p>
            <a:endParaRPr lang="fr-FR" sz="2400" dirty="0" smtClean="0"/>
          </a:p>
          <a:p>
            <a:r>
              <a:rPr lang="fr-FR" sz="2400" dirty="0" smtClean="0"/>
              <a:t>Les données sont insérées dans des tables Oracle afin d’être exploitées lors de la restitution</a:t>
            </a:r>
          </a:p>
          <a:p>
            <a:r>
              <a:rPr lang="fr-FR" sz="2400" dirty="0" smtClean="0"/>
              <a:t>Le référentiel est réparti selon plusieurs tables : VILLE, MAGASIN, PAYS…</a:t>
            </a:r>
          </a:p>
          <a:p>
            <a:r>
              <a:rPr lang="fr-FR" sz="2400" dirty="0" smtClean="0"/>
              <a:t>Les données commerciales sont insérées dans la table FAITS, qui a pour clé primaire la combinaison (Magasin, Famille article, Année, Mois)</a:t>
            </a:r>
          </a:p>
        </p:txBody>
      </p:sp>
    </p:spTree>
    <p:extLst>
      <p:ext uri="{BB962C8B-B14F-4D97-AF65-F5344CB8AC3E}">
        <p14:creationId xmlns="" xmlns:p14="http://schemas.microsoft.com/office/powerpoint/2010/main" val="3203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Analyse de trois types de fichiers:</a:t>
            </a:r>
          </a:p>
          <a:p>
            <a:pPr lvl="1"/>
            <a:r>
              <a:rPr lang="fr-FR" dirty="0" smtClean="0"/>
              <a:t>Initialisation</a:t>
            </a:r>
          </a:p>
          <a:p>
            <a:pPr lvl="1"/>
            <a:r>
              <a:rPr lang="fr-FR" dirty="0" smtClean="0"/>
              <a:t>Annuelle</a:t>
            </a:r>
          </a:p>
          <a:p>
            <a:pPr lvl="1"/>
            <a:r>
              <a:rPr lang="fr-FR" dirty="0" smtClean="0"/>
              <a:t>Mensuelle</a:t>
            </a:r>
          </a:p>
          <a:p>
            <a:endParaRPr lang="fr-FR" dirty="0"/>
          </a:p>
          <a:p>
            <a:r>
              <a:rPr lang="fr-FR" dirty="0" smtClean="0"/>
              <a:t>Traitement des erreurs:</a:t>
            </a:r>
          </a:p>
          <a:p>
            <a:pPr lvl="1"/>
            <a:r>
              <a:rPr lang="fr-FR" dirty="0" smtClean="0"/>
              <a:t>Retour du type d’erreur à </a:t>
            </a:r>
            <a:r>
              <a:rPr lang="fr-FR" dirty="0" err="1" smtClean="0"/>
              <a:t>Talend</a:t>
            </a:r>
            <a:endParaRPr lang="fr-FR" dirty="0" smtClean="0"/>
          </a:p>
          <a:p>
            <a:pPr lvl="1"/>
            <a:r>
              <a:rPr lang="fr-FR" dirty="0" smtClean="0"/>
              <a:t>Inscription de l’erreur dans un fichier </a:t>
            </a:r>
            <a:r>
              <a:rPr lang="fr-FR" dirty="0" err="1" smtClean="0"/>
              <a:t>excel</a:t>
            </a:r>
            <a:endParaRPr lang="fr-FR" dirty="0" smtClean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pic>
        <p:nvPicPr>
          <p:cNvPr id="1026" name="Picture 2" descr="http://android-france.fr/wp-content/uploads/2009/07/java-android-franc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2564904"/>
            <a:ext cx="936104" cy="174138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3814897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5668"/>
    </mc:Choice>
    <mc:Fallback>
      <p:transition spd="slow" advTm="35668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Vérification </a:t>
            </a:r>
            <a:r>
              <a:rPr lang="fr-FR" dirty="0" smtClean="0"/>
              <a:t>:</a:t>
            </a:r>
            <a:endParaRPr lang="fr-FR" dirty="0"/>
          </a:p>
          <a:p>
            <a:pPr lvl="1"/>
            <a:r>
              <a:rPr lang="fr-FR" dirty="0" smtClean="0"/>
              <a:t>Test :</a:t>
            </a:r>
          </a:p>
          <a:p>
            <a:pPr lvl="2"/>
            <a:r>
              <a:rPr lang="fr-FR" dirty="0" smtClean="0"/>
              <a:t> </a:t>
            </a:r>
            <a:r>
              <a:rPr lang="fr-FR" sz="2000" dirty="0" smtClean="0"/>
              <a:t>Darties_xxxx.xls</a:t>
            </a:r>
          </a:p>
          <a:p>
            <a:pPr lvl="2"/>
            <a:r>
              <a:rPr lang="fr-FR" sz="2000" dirty="0" smtClean="0"/>
              <a:t>  Darties_yyyy_mm.xls</a:t>
            </a:r>
            <a:endParaRPr lang="fr-FR" dirty="0"/>
          </a:p>
          <a:p>
            <a:pPr lvl="1"/>
            <a:r>
              <a:rPr lang="fr-FR" dirty="0"/>
              <a:t>Les onglets</a:t>
            </a:r>
          </a:p>
          <a:p>
            <a:pPr lvl="2"/>
            <a:r>
              <a:rPr lang="fr-FR" dirty="0"/>
              <a:t>Nom</a:t>
            </a:r>
          </a:p>
          <a:p>
            <a:pPr lvl="2"/>
            <a:r>
              <a:rPr lang="fr-FR" dirty="0"/>
              <a:t>Nombre</a:t>
            </a:r>
          </a:p>
          <a:p>
            <a:endParaRPr lang="fr-FR" dirty="0"/>
          </a:p>
        </p:txBody>
      </p:sp>
      <p:sp>
        <p:nvSpPr>
          <p:cNvPr id="4" name="ZoneTexte 3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581128"/>
            <a:ext cx="4073040" cy="2609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="" xmlns:p14="http://schemas.microsoft.com/office/powerpoint/2010/main" val="14757703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p14:dur="0" advTm="90595"/>
    </mc:Choice>
    <mc:Fallback>
      <p:transition advTm="90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fr-FR" dirty="0"/>
              <a:t>Onglet Référentiel</a:t>
            </a:r>
          </a:p>
          <a:p>
            <a:pPr lvl="2"/>
            <a:r>
              <a:rPr lang="fr-FR" dirty="0"/>
              <a:t>Nom colonne</a:t>
            </a:r>
          </a:p>
          <a:p>
            <a:pPr lvl="2"/>
            <a:r>
              <a:rPr lang="fr-FR" dirty="0"/>
              <a:t>Type d’action A/M/S</a:t>
            </a:r>
          </a:p>
          <a:p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7491"/>
          <a:stretch/>
        </p:blipFill>
        <p:spPr bwMode="auto">
          <a:xfrm>
            <a:off x="2075543" y="3573016"/>
            <a:ext cx="6382197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90695414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35320"/>
    </mc:Choice>
    <mc:Fallback>
      <p:transition spd="slow" advTm="35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r>
              <a:rPr lang="fr-FR" dirty="0"/>
              <a:t>Les </a:t>
            </a:r>
            <a:r>
              <a:rPr lang="fr-FR" dirty="0" smtClean="0"/>
              <a:t>données finales:</a:t>
            </a:r>
            <a:endParaRPr lang="fr-FR" dirty="0"/>
          </a:p>
          <a:p>
            <a:pPr lvl="2"/>
            <a:r>
              <a:rPr lang="fr-FR" sz="2000" dirty="0"/>
              <a:t>12 mois pour chaque ville (annuelle)</a:t>
            </a:r>
          </a:p>
          <a:p>
            <a:pPr lvl="2"/>
            <a:r>
              <a:rPr lang="fr-FR" sz="2000" dirty="0"/>
              <a:t>Nom ville</a:t>
            </a:r>
          </a:p>
          <a:p>
            <a:pPr lvl="2"/>
            <a:r>
              <a:rPr lang="fr-FR" sz="2000" dirty="0"/>
              <a:t>Nom colonne</a:t>
            </a:r>
          </a:p>
          <a:p>
            <a:pPr lvl="2"/>
            <a:r>
              <a:rPr lang="fr-FR" sz="2000" dirty="0"/>
              <a:t>Année correcte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961983"/>
            <a:ext cx="5502326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276547044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89437"/>
    </mc:Choice>
    <mc:Fallback>
      <p:transition spd="slow" advTm="89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800" dirty="0"/>
              <a:t>Erreur sur une colonne </a:t>
            </a:r>
            <a:r>
              <a:rPr lang="fr-FR" sz="2800" dirty="0" smtClean="0"/>
              <a:t>dans « </a:t>
            </a:r>
            <a:r>
              <a:rPr lang="fr-FR" sz="2800" dirty="0" err="1" smtClean="0"/>
              <a:t>referentiel</a:t>
            </a:r>
            <a:r>
              <a:rPr lang="fr-FR" sz="2800" smtClean="0"/>
              <a:t> »</a:t>
            </a:r>
            <a:endParaRPr lang="fr-FR" sz="2800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800" dirty="0"/>
              <a:t>On a « Enseignes » au lieu de« Enseigne »</a:t>
            </a:r>
          </a:p>
          <a:p>
            <a:endParaRPr lang="fr-FR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564904"/>
            <a:ext cx="5562600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73889525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17175"/>
    </mc:Choice>
    <mc:Fallback>
      <p:transition spd="slow" advTm="17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z="2800" dirty="0"/>
              <a:t>Traitement JAVA: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r>
              <a:rPr lang="fr-FR" sz="2800" dirty="0"/>
              <a:t>Le fichier erreur: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45098"/>
          <a:stretch/>
        </p:blipFill>
        <p:spPr bwMode="auto">
          <a:xfrm>
            <a:off x="2699792" y="2420888"/>
            <a:ext cx="5422900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683568" y="4797152"/>
            <a:ext cx="8116887" cy="118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ZoneTexte 5"/>
          <p:cNvSpPr txBox="1">
            <a:spLocks noChangeArrowheads="1"/>
          </p:cNvSpPr>
          <p:nvPr/>
        </p:nvSpPr>
        <p:spPr bwMode="auto">
          <a:xfrm>
            <a:off x="4136266" y="1556792"/>
            <a:ext cx="160973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routines JAVA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66538300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 advTm="54252"/>
    </mc:Choice>
    <mc:Fallback>
      <p:transition spd="slow" advTm="542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Flèche gauche 8"/>
          <p:cNvSpPr/>
          <p:nvPr/>
        </p:nvSpPr>
        <p:spPr>
          <a:xfrm>
            <a:off x="1691680" y="494230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904209"/>
            <a:ext cx="1584176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00" y="3068960"/>
            <a:ext cx="2743200" cy="2581275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lèche gauche 15"/>
          <p:cNvSpPr/>
          <p:nvPr/>
        </p:nvSpPr>
        <p:spPr>
          <a:xfrm flipH="1">
            <a:off x="4788024" y="3356992"/>
            <a:ext cx="792088" cy="14401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Connexion BDD et Excel - modif 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88840"/>
            <a:ext cx="2429866" cy="18002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1578120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6" grpId="0" animBg="1"/>
      <p:bldP spid="16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 gauche 7"/>
          <p:cNvSpPr/>
          <p:nvPr/>
        </p:nvSpPr>
        <p:spPr>
          <a:xfrm>
            <a:off x="1702510" y="458226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53694"/>
            <a:ext cx="158417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780928"/>
            <a:ext cx="2638425" cy="2266950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357348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 gauche 6"/>
          <p:cNvSpPr/>
          <p:nvPr/>
        </p:nvSpPr>
        <p:spPr>
          <a:xfrm>
            <a:off x="1702510" y="4293096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82" y="4246612"/>
            <a:ext cx="1585342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518729" cy="4512568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76069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/>
          <p:cNvSpPr txBox="1"/>
          <p:nvPr/>
        </p:nvSpPr>
        <p:spPr>
          <a:xfrm>
            <a:off x="3419872" y="2649686"/>
            <a:ext cx="4014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Spécialité : électroménager, électronique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Nombre de magasins : 21 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Part du CA en 2010 : 44 %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419872" y="3933056"/>
            <a:ext cx="4399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Spécialité : construction, bricolage, jardinage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Nombre de magasins : 14 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Part du CA en 2010 : 30 %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52388" y="5301208"/>
            <a:ext cx="4575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002232"/>
                </a:solidFill>
              </a:rPr>
              <a:t>Spécialité : loisirs, multimédia, électroménager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Nombre de magasins : 13 </a:t>
            </a:r>
          </a:p>
          <a:p>
            <a:r>
              <a:rPr lang="fr-FR" dirty="0" smtClean="0">
                <a:solidFill>
                  <a:srgbClr val="002232"/>
                </a:solidFill>
              </a:rPr>
              <a:t>Part du CA en 2010 : 26 %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10" name="Espace réservé du contenu 1"/>
          <p:cNvSpPr txBox="1">
            <a:spLocks/>
          </p:cNvSpPr>
          <p:nvPr/>
        </p:nvSpPr>
        <p:spPr>
          <a:xfrm>
            <a:off x="2123728" y="1916832"/>
            <a:ext cx="7020272" cy="420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Darties</a:t>
            </a:r>
            <a:r>
              <a:rPr kumimoji="0" lang="fr-FR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23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 qui êtes-vous ? </a:t>
            </a:r>
          </a:p>
        </p:txBody>
      </p:sp>
      <p:pic>
        <p:nvPicPr>
          <p:cNvPr id="191490" name="Picture 2" descr="http://www.marcernoult.com/blog/wp-content/uploads/2008/12/logo_darty-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636912"/>
            <a:ext cx="1008112" cy="1008112"/>
          </a:xfrm>
          <a:prstGeom prst="rect">
            <a:avLst/>
          </a:prstGeom>
          <a:noFill/>
        </p:spPr>
      </p:pic>
      <p:pic>
        <p:nvPicPr>
          <p:cNvPr id="191492" name="Picture 4" descr="http://www.objetsdesign.fr/files/2008/11/LOGO%20Leroy%20Merli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933056"/>
            <a:ext cx="1208384" cy="1080120"/>
          </a:xfrm>
          <a:prstGeom prst="rect">
            <a:avLst/>
          </a:prstGeom>
          <a:noFill/>
        </p:spPr>
      </p:pic>
      <p:pic>
        <p:nvPicPr>
          <p:cNvPr id="191494" name="Picture 6" descr="http://lol.net/m/boulang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63688" y="5085184"/>
            <a:ext cx="1608922" cy="13407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0286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2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4365104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1" name="Picture 3" descr="J:\Soutenance Finale\Darties\Capture - Job test connex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6820819" cy="315905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2809360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913E-6 L -0.0007 0.126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522920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5" name="Picture 3" descr="J:\Soutenance Finale\Darties\Capture - Job maj mensuel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88840"/>
            <a:ext cx="6696744" cy="33556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923928" y="3068960"/>
            <a:ext cx="936104" cy="78581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J:\Soutenance Finale\Darties\Capture - tForeach famille artic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933056"/>
            <a:ext cx="3960440" cy="2386755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 descr="J:\Soutenance Finale\Darties\Capture - Job maj mensuelle famille artic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12968" cy="4578269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067944" y="4221088"/>
            <a:ext cx="100811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3078" name="Picture 6" descr="J:\Soutenance Finale\Darties\Capture - tRepla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55197"/>
            <a:ext cx="6336704" cy="226589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5312176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64423E-7 L 0.14583 5.64423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0645E-7 L -0.00087 0.157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2" grpId="2" animBg="1"/>
      <p:bldP spid="14" grpId="0" animBg="1"/>
      <p:bldP spid="14" grpId="1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Espace réservé du contenu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11560" y="630932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maj référenti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3972"/>
            <a:ext cx="8412163" cy="35433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499992" y="2492896"/>
            <a:ext cx="136815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 descr="J:\Soutenance Finale\Darties\Capture - maj référentiel m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062857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868144" y="5445224"/>
            <a:ext cx="1656184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J:\Soutenance Finale\Darties\Capture - maj référentiel maj magas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600662" cy="444552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203848" y="2996952"/>
            <a:ext cx="824819" cy="64807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 descr="J:\Soutenance Finale\Darties\Capture - Matrice source cib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7032"/>
            <a:ext cx="7848872" cy="2772412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J:\Soutenance Finale\Darties\Capture - tFiltreRow vérificati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6203770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 descr="J:\Soutenance Finale\Darties\Capture - Matrice source cible 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8208912" cy="26678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J:\Soutenance Finale\Darties\Capture - Vérif tMa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113685" cy="5460754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 descr="J:\Soutenance Finale\Darties\Capture - tJavaRow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90" y="2026813"/>
            <a:ext cx="6991375" cy="433554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="" xmlns:p14="http://schemas.microsoft.com/office/powerpoint/2010/main" val="31154151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8585E-6 L 0.00208 0.1521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5218 L 0.19114 -0.0053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Traitement après l’alimentation</a:t>
            </a:r>
          </a:p>
          <a:p>
            <a:r>
              <a:rPr lang="fr-FR" dirty="0" smtClean="0"/>
              <a:t>Création de rapports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smtClean="0"/>
              <a:t>Tri, </a:t>
            </a:r>
            <a:r>
              <a:rPr lang="fr-FR" dirty="0" smtClean="0"/>
              <a:t>filtre, groupement des données</a:t>
            </a:r>
          </a:p>
          <a:p>
            <a:r>
              <a:rPr lang="fr-FR" dirty="0" smtClean="0"/>
              <a:t>Somme, Moyenne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13080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restitution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10" name="Imag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53" y="3254219"/>
            <a:ext cx="1814824" cy="136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http://www.pezenaslaplurielle.fr/img/fleche_droite_ble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77" y="3410214"/>
            <a:ext cx="1051408" cy="105140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0" name="Picture 2" descr="http://www.marketing-professionnel.fr/wp-content/uploads/2009/09/base-de-donnees-cv-cvtheque.jpg"/>
          <p:cNvPicPr>
            <a:picLocks noChangeAspect="1" noChangeArrowheads="1"/>
          </p:cNvPicPr>
          <p:nvPr/>
        </p:nvPicPr>
        <p:blipFill>
          <a:blip r:embed="rId5" cstate="print"/>
          <a:srcRect t="6667" b="13333"/>
          <a:stretch>
            <a:fillRect/>
          </a:stretch>
        </p:blipFill>
        <p:spPr bwMode="auto">
          <a:xfrm>
            <a:off x="2483768" y="3068960"/>
            <a:ext cx="2160240" cy="17281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4293187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èche droite 7"/>
          <p:cNvSpPr/>
          <p:nvPr/>
        </p:nvSpPr>
        <p:spPr>
          <a:xfrm>
            <a:off x="4334775" y="420109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C:\Users\EMRIC\AppData\Local\Temp\1297793448_application-vnd.ms-excel.png"/>
          <p:cNvPicPr/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03711"/>
            <a:ext cx="872480" cy="8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 descr="C:\Users\EMRIC\AppData\Local\Temp\1298374570_databas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521" y="3717032"/>
            <a:ext cx="968134" cy="9681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Démo ETL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414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EMRIC\AppData\Local\Temp\1298374533_desktop_computer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129" y="3789040"/>
            <a:ext cx="1517104" cy="151710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323528" y="2492896"/>
            <a:ext cx="8496944" cy="145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Démo restitution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911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8539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Informations de haut niveau : pays ou régions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1 :</a:t>
            </a:r>
          </a:p>
          <a:p>
            <a:endParaRPr lang="fr-FR" sz="1000" dirty="0" smtClean="0"/>
          </a:p>
          <a:p>
            <a:pPr lvl="1"/>
            <a:r>
              <a:rPr lang="fr-FR" sz="2000" dirty="0" smtClean="0"/>
              <a:t>Chiffre d’affaires en </a:t>
            </a:r>
            <a:r>
              <a:rPr lang="fr-FR" sz="2000" b="1" dirty="0" smtClean="0"/>
              <a:t>décembre</a:t>
            </a:r>
            <a:r>
              <a:rPr lang="fr-FR" sz="2000" dirty="0" smtClean="0"/>
              <a:t> </a:t>
            </a:r>
            <a:r>
              <a:rPr lang="fr-FR" sz="2000" b="1" dirty="0" smtClean="0"/>
              <a:t>2010</a:t>
            </a:r>
            <a:r>
              <a:rPr lang="fr-FR" sz="2000" dirty="0" smtClean="0"/>
              <a:t> et </a:t>
            </a:r>
            <a:r>
              <a:rPr lang="fr-FR" sz="2000" b="1" dirty="0" smtClean="0"/>
              <a:t>cumulé</a:t>
            </a:r>
            <a:r>
              <a:rPr lang="fr-FR" sz="2000" dirty="0" smtClean="0"/>
              <a:t> sur l’année pour la famille d’articles </a:t>
            </a:r>
            <a:r>
              <a:rPr lang="fr-FR" sz="2000" b="1" dirty="0" smtClean="0"/>
              <a:t>Hifi</a:t>
            </a:r>
            <a:r>
              <a:rPr lang="fr-FR" sz="2000" dirty="0" smtClean="0"/>
              <a:t> et l’enseigne </a:t>
            </a:r>
            <a:r>
              <a:rPr lang="fr-FR" sz="2000" b="1" dirty="0" smtClean="0"/>
              <a:t>Darty</a:t>
            </a:r>
          </a:p>
          <a:p>
            <a:pPr lvl="1"/>
            <a:endParaRPr lang="fr-FR" sz="1000" b="1" dirty="0" smtClean="0"/>
          </a:p>
          <a:p>
            <a:pPr lvl="1"/>
            <a:r>
              <a:rPr lang="fr-FR" sz="2000" dirty="0" smtClean="0"/>
              <a:t>Comparer ce chiffre à l’année précédente (2009)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Analyser l’</a:t>
            </a:r>
            <a:r>
              <a:rPr lang="fr-FR" sz="2000" b="1" dirty="0" smtClean="0"/>
              <a:t>évolution temporelle </a:t>
            </a:r>
            <a:r>
              <a:rPr lang="fr-FR" sz="2000" dirty="0" smtClean="0"/>
              <a:t>de ce chiffre en 2010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Capture d’écran 2011-02-19 à 11.55.01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0"/>
            <a:ext cx="990600" cy="9997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419872" y="266699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2232"/>
                </a:solidFill>
              </a:rPr>
              <a:t>Outil Microsoft Excel</a:t>
            </a:r>
            <a:r>
              <a:rPr lang="fr-FR" dirty="0" smtClean="0">
                <a:solidFill>
                  <a:srgbClr val="002232"/>
                </a:solidFill>
              </a:rPr>
              <a:t> aidant à établir la budgétisation des différentes enseignes. </a:t>
            </a:r>
            <a:endParaRPr lang="fr-FR" dirty="0">
              <a:solidFill>
                <a:srgbClr val="002232"/>
              </a:solidFill>
            </a:endParaRPr>
          </a:p>
        </p:txBody>
      </p:sp>
      <p:pic>
        <p:nvPicPr>
          <p:cNvPr id="6" name="Image 5" descr="Capture d’écran 2011-02-19 à 12.01.27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86200"/>
            <a:ext cx="1257300" cy="8382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419872" y="4114800"/>
            <a:ext cx="572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002232"/>
                </a:solidFill>
              </a:rPr>
              <a:t>Données manipulées </a:t>
            </a:r>
            <a:r>
              <a:rPr lang="fr-FR" dirty="0" smtClean="0">
                <a:solidFill>
                  <a:srgbClr val="002232"/>
                </a:solidFill>
              </a:rPr>
              <a:t>: chiffres d’affaires, marges et ventes</a:t>
            </a:r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75656" y="4876800"/>
            <a:ext cx="76683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rgbClr val="002232"/>
                </a:solidFill>
              </a:rPr>
              <a:t>Enjeux 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  <a:sym typeface="Wingdings"/>
              </a:rPr>
              <a:t> Analyse du réalisé par magasin, région commerciale, enseigne, le groupe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  <a:sym typeface="Wingdings"/>
              </a:rPr>
              <a:t> Établissement d’objectifs en fonction du réel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>
                <a:solidFill>
                  <a:srgbClr val="002232"/>
                </a:solidFill>
                <a:sym typeface="Wingdings"/>
              </a:rPr>
              <a:t> Étude de la performance</a:t>
            </a:r>
            <a:endParaRPr lang="fr-FR" dirty="0" smtClean="0">
              <a:solidFill>
                <a:srgbClr val="002232"/>
              </a:solidFill>
            </a:endParaRPr>
          </a:p>
          <a:p>
            <a:endParaRPr lang="fr-FR" dirty="0">
              <a:solidFill>
                <a:srgbClr val="002232"/>
              </a:solidFill>
            </a:endParaRPr>
          </a:p>
        </p:txBody>
      </p:sp>
      <p:sp>
        <p:nvSpPr>
          <p:cNvPr id="9" name="Espace réservé du contenu 1"/>
          <p:cNvSpPr txBox="1">
            <a:spLocks/>
          </p:cNvSpPr>
          <p:nvPr/>
        </p:nvSpPr>
        <p:spPr>
          <a:xfrm>
            <a:off x="2123728" y="1916832"/>
            <a:ext cx="7020272" cy="42093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>
              <a:buNone/>
            </a:pPr>
            <a:r>
              <a:rPr lang="fr-FR" sz="2400" dirty="0" smtClean="0"/>
              <a:t>Constat de l’informatique actuelle du groupe</a:t>
            </a:r>
          </a:p>
        </p:txBody>
      </p:sp>
    </p:spTree>
    <p:extLst>
      <p:ext uri="{BB962C8B-B14F-4D97-AF65-F5344CB8AC3E}">
        <p14:creationId xmlns="" xmlns:p14="http://schemas.microsoft.com/office/powerpoint/2010/main" val="36981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Informations de haut niveau : pays ou régions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2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Détail</a:t>
            </a:r>
            <a:r>
              <a:rPr lang="fr-FR" sz="2000" dirty="0" smtClean="0"/>
              <a:t> de tous les indicateurs et caractéristiques en </a:t>
            </a:r>
            <a:r>
              <a:rPr lang="fr-FR" sz="2000" b="1" dirty="0" smtClean="0"/>
              <a:t>janvier 2010 </a:t>
            </a:r>
            <a:r>
              <a:rPr lang="fr-FR" sz="2000" dirty="0" smtClean="0"/>
              <a:t>par région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aisément la proportion de chaque région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2113384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pPr algn="ctr">
              <a:buNone/>
            </a:pPr>
            <a:endParaRPr lang="fr-FR" sz="1000" dirty="0" smtClean="0"/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endParaRPr lang="fr-FR" sz="1400" dirty="0" smtClean="0"/>
          </a:p>
          <a:p>
            <a:r>
              <a:rPr lang="fr-FR" sz="2400" dirty="0" smtClean="0"/>
              <a:t>Scénario 1 :</a:t>
            </a:r>
          </a:p>
          <a:p>
            <a:endParaRPr lang="fr-FR" sz="1000" dirty="0" smtClean="0"/>
          </a:p>
          <a:p>
            <a:pPr lvl="1"/>
            <a:r>
              <a:rPr lang="fr-FR" sz="2000" b="1" dirty="0" smtClean="0"/>
              <a:t>Ventes</a:t>
            </a:r>
            <a:r>
              <a:rPr lang="fr-FR" sz="2000" dirty="0" smtClean="0"/>
              <a:t> de </a:t>
            </a:r>
            <a:r>
              <a:rPr lang="fr-FR" sz="2000" b="1" dirty="0" smtClean="0"/>
              <a:t>magnétoscopes</a:t>
            </a:r>
            <a:r>
              <a:rPr lang="fr-FR" sz="2000" dirty="0" smtClean="0"/>
              <a:t> dans les magasins de la région en </a:t>
            </a:r>
            <a:r>
              <a:rPr lang="fr-FR" sz="2000" b="1" dirty="0" smtClean="0"/>
              <a:t>octobre 2010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Classer et comparer l’évolution par rapport à 2009</a:t>
            </a:r>
          </a:p>
          <a:p>
            <a:pPr lvl="1"/>
            <a:endParaRPr lang="fr-FR" sz="1000" dirty="0" smtClean="0"/>
          </a:p>
          <a:p>
            <a:pPr lvl="1"/>
            <a:r>
              <a:rPr lang="fr-FR" sz="2000" dirty="0" smtClean="0"/>
              <a:t>Visualiser ces ventes à l’aide d’un </a:t>
            </a:r>
            <a:r>
              <a:rPr lang="fr-FR" sz="2000" b="1" dirty="0" smtClean="0"/>
              <a:t>graphique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1696</TotalTime>
  <Words>3072</Words>
  <Application>Microsoft Office PowerPoint</Application>
  <PresentationFormat>Affichage à l'écran (4:3)</PresentationFormat>
  <Paragraphs>884</Paragraphs>
  <Slides>142</Slides>
  <Notes>104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142</vt:i4>
      </vt:variant>
    </vt:vector>
  </HeadingPairs>
  <TitlesOfParts>
    <vt:vector size="143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  <vt:lpstr>Diapositive 17</vt:lpstr>
      <vt:lpstr>Diapositive 18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Diapositive 26</vt:lpstr>
      <vt:lpstr>Diapositive 27</vt:lpstr>
      <vt:lpstr>Diapositive 28</vt:lpstr>
      <vt:lpstr>Diapositive 29</vt:lpstr>
      <vt:lpstr>Diapositive 30</vt:lpstr>
      <vt:lpstr>Diapositive 31</vt:lpstr>
      <vt:lpstr>Diapositive 32</vt:lpstr>
      <vt:lpstr>Diapositive 33</vt:lpstr>
      <vt:lpstr>Diapositive 34</vt:lpstr>
      <vt:lpstr>Diapositive 35</vt:lpstr>
      <vt:lpstr>Diapositive 36</vt:lpstr>
      <vt:lpstr>Diapositive 37</vt:lpstr>
      <vt:lpstr>Diapositive 38</vt:lpstr>
      <vt:lpstr>Diapositive 39</vt:lpstr>
      <vt:lpstr>Diapositive 40</vt:lpstr>
      <vt:lpstr>Diapositive 41</vt:lpstr>
      <vt:lpstr>Diapositive 42</vt:lpstr>
      <vt:lpstr>Diapositive 43</vt:lpstr>
      <vt:lpstr>Diapositive 44</vt:lpstr>
      <vt:lpstr>Diapositive 45</vt:lpstr>
      <vt:lpstr>Diapositive 46</vt:lpstr>
      <vt:lpstr>Diapositive 47</vt:lpstr>
      <vt:lpstr>Diapositive 48</vt:lpstr>
      <vt:lpstr>Diapositive 49</vt:lpstr>
      <vt:lpstr>Diapositive 50</vt:lpstr>
      <vt:lpstr>Diapositive 51</vt:lpstr>
      <vt:lpstr>Diapositive 52</vt:lpstr>
      <vt:lpstr>Diapositive 53</vt:lpstr>
      <vt:lpstr>Diapositive 54</vt:lpstr>
      <vt:lpstr>Diapositive 55</vt:lpstr>
      <vt:lpstr>Diapositive 56</vt:lpstr>
      <vt:lpstr>Diapositive 57</vt:lpstr>
      <vt:lpstr>Diapositive 58</vt:lpstr>
      <vt:lpstr>Diapositive 59</vt:lpstr>
      <vt:lpstr>Diapositive 60</vt:lpstr>
      <vt:lpstr>Diapositive 61</vt:lpstr>
      <vt:lpstr>Diapositive 62</vt:lpstr>
      <vt:lpstr>Diapositive 63</vt:lpstr>
      <vt:lpstr>Diapositive 64</vt:lpstr>
      <vt:lpstr>Diapositive 65</vt:lpstr>
      <vt:lpstr>Diapositive 66</vt:lpstr>
      <vt:lpstr>Diapositive 67</vt:lpstr>
      <vt:lpstr>Diapositive 68</vt:lpstr>
      <vt:lpstr>Diapositive 69</vt:lpstr>
      <vt:lpstr>Diapositive 70</vt:lpstr>
      <vt:lpstr>Diapositive 71</vt:lpstr>
      <vt:lpstr>Diapositive 72</vt:lpstr>
      <vt:lpstr>Diapositive 73</vt:lpstr>
      <vt:lpstr>Diapositive 74</vt:lpstr>
      <vt:lpstr>Diapositive 75</vt:lpstr>
      <vt:lpstr>Diapositive 76</vt:lpstr>
      <vt:lpstr>Diapositive 77</vt:lpstr>
      <vt:lpstr>Diapositive 78</vt:lpstr>
      <vt:lpstr>Diapositive 79</vt:lpstr>
      <vt:lpstr>Diapositive 80</vt:lpstr>
      <vt:lpstr>Diapositive 81</vt:lpstr>
      <vt:lpstr>Diapositive 82</vt:lpstr>
      <vt:lpstr>Diapositive 83</vt:lpstr>
      <vt:lpstr>Diapositive 84</vt:lpstr>
      <vt:lpstr>Diapositive 85</vt:lpstr>
      <vt:lpstr>Diapositive 86</vt:lpstr>
      <vt:lpstr>Diapositive 87</vt:lpstr>
      <vt:lpstr>Diapositive 88</vt:lpstr>
      <vt:lpstr>Diapositive 89</vt:lpstr>
      <vt:lpstr>Diapositive 90</vt:lpstr>
      <vt:lpstr>Diapositive 91</vt:lpstr>
      <vt:lpstr>Diapositive 92</vt:lpstr>
      <vt:lpstr>Diapositive 93</vt:lpstr>
      <vt:lpstr>Diapositive 94</vt:lpstr>
      <vt:lpstr>Diapositive 95</vt:lpstr>
      <vt:lpstr>Diapositive 96</vt:lpstr>
      <vt:lpstr>Diapositive 97</vt:lpstr>
      <vt:lpstr>Diapositive 98</vt:lpstr>
      <vt:lpstr>Diapositive 99</vt:lpstr>
      <vt:lpstr>Diapositive 100</vt:lpstr>
      <vt:lpstr>Diapositive 101</vt:lpstr>
      <vt:lpstr>Diapositive 102</vt:lpstr>
      <vt:lpstr>Diapositive 103</vt:lpstr>
      <vt:lpstr>Diapositive 104</vt:lpstr>
      <vt:lpstr>Diapositive 105</vt:lpstr>
      <vt:lpstr>Diapositive 106</vt:lpstr>
      <vt:lpstr>Diapositive 107</vt:lpstr>
      <vt:lpstr>Diapositive 108</vt:lpstr>
      <vt:lpstr>Diapositive 109</vt:lpstr>
      <vt:lpstr>Diapositive 110</vt:lpstr>
      <vt:lpstr>Diapositive 111</vt:lpstr>
      <vt:lpstr>Diapositive 112</vt:lpstr>
      <vt:lpstr>Diapositive 113</vt:lpstr>
      <vt:lpstr>Diapositive 114</vt:lpstr>
      <vt:lpstr>Diapositive 115</vt:lpstr>
      <vt:lpstr>Diapositive 116</vt:lpstr>
      <vt:lpstr>Diapositive 117</vt:lpstr>
      <vt:lpstr>Diapositive 118</vt:lpstr>
      <vt:lpstr>Diapositive 119</vt:lpstr>
      <vt:lpstr>Diapositive 120</vt:lpstr>
      <vt:lpstr>Diapositive 121</vt:lpstr>
      <vt:lpstr>Diapositive 122</vt:lpstr>
      <vt:lpstr>Diapositive 123</vt:lpstr>
      <vt:lpstr>Diapositive 124</vt:lpstr>
      <vt:lpstr>Diapositive 125</vt:lpstr>
      <vt:lpstr>Diapositive 126</vt:lpstr>
      <vt:lpstr>Diapositive 127</vt:lpstr>
      <vt:lpstr>Diapositive 128</vt:lpstr>
      <vt:lpstr>Diapositive 129</vt:lpstr>
      <vt:lpstr>Diapositive 130</vt:lpstr>
      <vt:lpstr>Diapositive 131</vt:lpstr>
      <vt:lpstr>Diapositive 132</vt:lpstr>
      <vt:lpstr>Diapositive 133</vt:lpstr>
      <vt:lpstr>Diapositive 134</vt:lpstr>
      <vt:lpstr>Diapositive 135</vt:lpstr>
      <vt:lpstr>Diapositive 136</vt:lpstr>
      <vt:lpstr>Diapositive 137</vt:lpstr>
      <vt:lpstr>Diapositive 138</vt:lpstr>
      <vt:lpstr>Diapositive 139</vt:lpstr>
      <vt:lpstr>Diapositive 140</vt:lpstr>
      <vt:lpstr>Diapositive 141</vt:lpstr>
      <vt:lpstr>Diapositive 142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</dc:title>
  <dc:creator>Borower</dc:creator>
  <cp:lastModifiedBy>Borower</cp:lastModifiedBy>
  <cp:revision>263</cp:revision>
  <dcterms:created xsi:type="dcterms:W3CDTF">2011-02-13T17:41:45Z</dcterms:created>
  <dcterms:modified xsi:type="dcterms:W3CDTF">2011-02-22T22:52:02Z</dcterms:modified>
</cp:coreProperties>
</file>